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58" r:id="rId4"/>
    <p:sldId id="268" r:id="rId5"/>
    <p:sldId id="259" r:id="rId6"/>
    <p:sldId id="260" r:id="rId7"/>
    <p:sldId id="266" r:id="rId8"/>
    <p:sldId id="261" r:id="rId9"/>
    <p:sldId id="262" r:id="rId10"/>
    <p:sldId id="263" r:id="rId11"/>
    <p:sldId id="264" r:id="rId12"/>
    <p:sldId id="26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88CEA-7958-4821-9511-781BCF8E546D}" type="datetimeFigureOut">
              <a:rPr lang="ru-RU" smtClean="0"/>
              <a:t>26.03.2025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CB2F9-6E09-4F7E-A689-1A459B519077}" type="slidenum">
              <a:rPr lang="ru-RU" smtClean="0"/>
              <a:t>‹#›</a:t>
            </a:fld>
            <a:endParaRPr lang="ru-RU"/>
          </a:p>
        </p:txBody>
      </p:sp>
    </p:spTree>
    <p:extLst>
      <p:ext uri="{BB962C8B-B14F-4D97-AF65-F5344CB8AC3E}">
        <p14:creationId xmlns:p14="http://schemas.microsoft.com/office/powerpoint/2010/main" val="849089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F4CB2F9-6E09-4F7E-A689-1A459B519077}" type="slidenum">
              <a:rPr lang="ru-RU" smtClean="0"/>
              <a:t>11</a:t>
            </a:fld>
            <a:endParaRPr lang="ru-RU"/>
          </a:p>
        </p:txBody>
      </p:sp>
    </p:spTree>
    <p:extLst>
      <p:ext uri="{BB962C8B-B14F-4D97-AF65-F5344CB8AC3E}">
        <p14:creationId xmlns:p14="http://schemas.microsoft.com/office/powerpoint/2010/main" val="301334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19" name="Footer Placeholder 18"/>
          <p:cNvSpPr>
            <a:spLocks noGrp="1"/>
          </p:cNvSpPr>
          <p:nvPr>
            <p:ph type="ftr" sz="quarter" idx="11"/>
          </p:nvPr>
        </p:nvSpPr>
        <p:spPr/>
        <p:txBody>
          <a:bodyPr/>
          <a:lstStyle/>
          <a:p>
            <a:endParaRPr lang="ru-RU" dirty="0"/>
          </a:p>
        </p:txBody>
      </p:sp>
      <p:sp>
        <p:nvSpPr>
          <p:cNvPr id="27" name="Slide Number Placeholder 26"/>
          <p:cNvSpPr>
            <a:spLocks noGrp="1"/>
          </p:cNvSpPr>
          <p:nvPr>
            <p:ph type="sldNum" sz="quarter" idx="12"/>
          </p:nvPr>
        </p:nvSpPr>
        <p:spPr/>
        <p:txBody>
          <a:bodyPr/>
          <a:lstStyle/>
          <a:p>
            <a:fld id="{5B5B9AD9-9639-49D0-B5E1-4FADF5EE4ED6}"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5B5B9AD9-9639-49D0-B5E1-4FADF5EE4ED6}"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5B5B9AD9-9639-49D0-B5E1-4FADF5EE4ED6}"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0D2CCE55-7070-4799-A3EA-FF91176C9753}" type="datetimeFigureOut">
              <a:rPr lang="ru-RU" smtClean="0"/>
              <a:t>26.03.2025</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a:xfrm>
            <a:off x="8077200" y="6356350"/>
            <a:ext cx="609600" cy="365125"/>
          </a:xfrm>
        </p:spPr>
        <p:txBody>
          <a:bodyPr/>
          <a:lstStyle/>
          <a:p>
            <a:fld id="{5B5B9AD9-9639-49D0-B5E1-4FADF5EE4ED6}" type="slidenum">
              <a:rPr lang="ru-RU" smtClean="0"/>
              <a:t>‹#›</a:t>
            </a:fld>
            <a:endParaRPr lang="ru-RU"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2CCE55-7070-4799-A3EA-FF91176C9753}" type="datetimeFigureOut">
              <a:rPr lang="ru-RU" smtClean="0"/>
              <a:t>26.03.2025</a:t>
            </a:fld>
            <a:endParaRPr lang="ru-RU"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5B9AD9-9639-49D0-B5E1-4FADF5EE4ED6}" type="slidenum">
              <a:rPr lang="ru-RU" smtClean="0"/>
              <a:t>‹#›</a:t>
            </a:fld>
            <a:endParaRPr lang="ru-RU"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uk-UA" sz="2800" dirty="0" smtClean="0">
                <a:solidFill>
                  <a:srgbClr val="FFFF00"/>
                </a:solidFill>
                <a:latin typeface="Times New Roman" pitchFamily="18" charset="0"/>
                <a:cs typeface="Times New Roman" pitchFamily="18" charset="0"/>
              </a:rPr>
              <a:t>Інформаційна довідка щодо створення безбар</a:t>
            </a:r>
            <a:r>
              <a:rPr lang="en-US" sz="2800" dirty="0" smtClean="0">
                <a:solidFill>
                  <a:srgbClr val="FFFF00"/>
                </a:solidFill>
                <a:latin typeface="Times New Roman" pitchFamily="18" charset="0"/>
                <a:cs typeface="Times New Roman" pitchFamily="18" charset="0"/>
              </a:rPr>
              <a:t>’</a:t>
            </a:r>
            <a:r>
              <a:rPr lang="uk-UA" sz="2800" dirty="0" err="1" smtClean="0">
                <a:solidFill>
                  <a:srgbClr val="FFFF00"/>
                </a:solidFill>
                <a:latin typeface="Times New Roman" pitchFamily="18" charset="0"/>
                <a:cs typeface="Times New Roman" pitchFamily="18" charset="0"/>
              </a:rPr>
              <a:t>єрного</a:t>
            </a:r>
            <a:r>
              <a:rPr lang="uk-UA" sz="2800" dirty="0" smtClean="0">
                <a:solidFill>
                  <a:srgbClr val="FFFF00"/>
                </a:solidFill>
                <a:latin typeface="Times New Roman" pitchFamily="18" charset="0"/>
                <a:cs typeface="Times New Roman" pitchFamily="18" charset="0"/>
              </a:rPr>
              <a:t> простору на території Олександрійського району</a:t>
            </a:r>
            <a:endParaRPr lang="ru-RU" sz="28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437872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Освітня безбар</a:t>
            </a:r>
            <a:r>
              <a:rPr lang="en-US" dirty="0" smtClean="0"/>
              <a:t>’</a:t>
            </a:r>
            <a:r>
              <a:rPr lang="uk-UA" dirty="0" err="1" smtClean="0"/>
              <a:t>єрність</a:t>
            </a:r>
            <a:r>
              <a:rPr lang="uk-UA" dirty="0" smtClean="0"/>
              <a:t> </a:t>
            </a:r>
            <a:endParaRPr lang="ru-RU" dirty="0"/>
          </a:p>
        </p:txBody>
      </p:sp>
      <p:sp>
        <p:nvSpPr>
          <p:cNvPr id="3" name="Объект 2"/>
          <p:cNvSpPr>
            <a:spLocks noGrp="1"/>
          </p:cNvSpPr>
          <p:nvPr>
            <p:ph idx="1"/>
          </p:nvPr>
        </p:nvSpPr>
        <p:spPr/>
        <p:txBody>
          <a:bodyPr>
            <a:normAutofit fontScale="62500" lnSpcReduction="20000"/>
          </a:bodyPr>
          <a:lstStyle/>
          <a:p>
            <a:r>
              <a:rPr lang="uk-UA" dirty="0"/>
              <a:t>Із постійного населення район 223 436 осіб та ВПО 20771 осіб, навчається в ЗСО 20 976 осіб, навчається в ЗДО 5959 осіб, є тенденція до зменшення кількості учнів ЗСО</a:t>
            </a:r>
            <a:endParaRPr lang="ru-RU" dirty="0"/>
          </a:p>
          <a:p>
            <a:pPr marL="0" indent="0">
              <a:buNone/>
            </a:pPr>
            <a:endParaRPr lang="ru-RU" dirty="0"/>
          </a:p>
          <a:p>
            <a:r>
              <a:rPr lang="uk-UA" dirty="0"/>
              <a:t>В</a:t>
            </a:r>
            <a:r>
              <a:rPr lang="uk-UA" dirty="0" smtClean="0"/>
              <a:t> </a:t>
            </a:r>
            <a:r>
              <a:rPr lang="uk-UA" dirty="0"/>
              <a:t>закладах середньої освіти функціонує 178 інклюзивних класів, за середньої кількості наповненості класів 15 учнів, відвідує інклюзивні класи 2 670 дітей.</a:t>
            </a:r>
            <a:endParaRPr lang="ru-RU" dirty="0"/>
          </a:p>
          <a:p>
            <a:pPr marL="0" indent="0">
              <a:buNone/>
            </a:pPr>
            <a:endParaRPr lang="ru-RU" dirty="0"/>
          </a:p>
          <a:p>
            <a:r>
              <a:rPr lang="uk-UA" dirty="0"/>
              <a:t>Д</a:t>
            </a:r>
            <a:r>
              <a:rPr lang="uk-UA" dirty="0" smtClean="0"/>
              <a:t>іють </a:t>
            </a:r>
            <a:r>
              <a:rPr lang="uk-UA" dirty="0"/>
              <a:t>4 інклюзивно-ресурсні центри (Олександрія, Світловодськ, Попельнасте, Петрівська), є потреба створення додатково 2 (Онуфріївка, Нова Прага)</a:t>
            </a:r>
            <a:endParaRPr lang="ru-RU" dirty="0"/>
          </a:p>
          <a:p>
            <a:pPr marL="0" indent="0">
              <a:buNone/>
            </a:pPr>
            <a:endParaRPr lang="ru-RU" dirty="0"/>
          </a:p>
          <a:p>
            <a:r>
              <a:rPr lang="uk-UA" dirty="0"/>
              <a:t>В Олександрійському районі функціонує 5 дитячих будинків сімейного типу та 21 прийомна сім’я в яких виховується 54 дитини-сироти та дитини, позбавлені батьківського піклування та 18 осіб з числа дітей-сиріт та дітей, позбавлених батьківського піклування. Із 54 дітей 5 </a:t>
            </a:r>
            <a:r>
              <a:rPr lang="uk-UA" dirty="0" err="1"/>
              <a:t>дітей</a:t>
            </a:r>
            <a:r>
              <a:rPr lang="uk-UA" dirty="0"/>
              <a:t> охоплені інклюзивною освітою (</a:t>
            </a:r>
            <a:r>
              <a:rPr lang="uk-UA" dirty="0" err="1"/>
              <a:t>Войнівський</a:t>
            </a:r>
            <a:r>
              <a:rPr lang="uk-UA" dirty="0"/>
              <a:t> ліцей Приютівської громади (3 дитини), </a:t>
            </a:r>
            <a:r>
              <a:rPr lang="uk-UA" dirty="0" err="1"/>
              <a:t>Петрівський</a:t>
            </a:r>
            <a:r>
              <a:rPr lang="uk-UA" dirty="0"/>
              <a:t> ліцей Петрівської громади (1 дитина), КЗ Новопразька спеціальна школа КОР (1 дитина).</a:t>
            </a:r>
            <a:endParaRPr lang="ru-RU" dirty="0"/>
          </a:p>
          <a:p>
            <a:endParaRPr lang="ru-RU" dirty="0"/>
          </a:p>
        </p:txBody>
      </p:sp>
    </p:spTree>
    <p:extLst>
      <p:ext uri="{BB962C8B-B14F-4D97-AF65-F5344CB8AC3E}">
        <p14:creationId xmlns:p14="http://schemas.microsoft.com/office/powerpoint/2010/main" val="3763115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Економічна безбар</a:t>
            </a:r>
            <a:r>
              <a:rPr lang="en-US" dirty="0" smtClean="0"/>
              <a:t>’</a:t>
            </a:r>
            <a:r>
              <a:rPr lang="uk-UA" dirty="0" err="1" smtClean="0"/>
              <a:t>єрність</a:t>
            </a:r>
            <a:r>
              <a:rPr lang="uk-UA" dirty="0" smtClean="0"/>
              <a:t> </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084556603"/>
              </p:ext>
            </p:extLst>
          </p:nvPr>
        </p:nvGraphicFramePr>
        <p:xfrm>
          <a:off x="457200" y="1935163"/>
          <a:ext cx="8229600" cy="26720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uk-UA" dirty="0" smtClean="0"/>
                        <a:t>Рік</a:t>
                      </a:r>
                      <a:endParaRPr lang="ru-RU" dirty="0"/>
                    </a:p>
                  </a:txBody>
                  <a:tcPr/>
                </a:tc>
                <a:tc>
                  <a:txBody>
                    <a:bodyPr/>
                    <a:lstStyle/>
                    <a:p>
                      <a:r>
                        <a:rPr lang="uk-UA" dirty="0" smtClean="0"/>
                        <a:t>Всього ВПО</a:t>
                      </a:r>
                      <a:endParaRPr lang="ru-RU" dirty="0"/>
                    </a:p>
                  </a:txBody>
                  <a:tcPr/>
                </a:tc>
                <a:tc>
                  <a:txBody>
                    <a:bodyPr/>
                    <a:lstStyle/>
                    <a:p>
                      <a:r>
                        <a:rPr lang="uk-UA" dirty="0" err="1" smtClean="0"/>
                        <a:t>Працевлаштовано</a:t>
                      </a:r>
                      <a:r>
                        <a:rPr lang="uk-UA" dirty="0" smtClean="0"/>
                        <a:t> осіб працездатного віку</a:t>
                      </a:r>
                      <a:endParaRPr lang="ru-RU" dirty="0"/>
                    </a:p>
                  </a:txBody>
                  <a:tcPr/>
                </a:tc>
                <a:tc>
                  <a:txBody>
                    <a:bodyPr/>
                    <a:lstStyle/>
                    <a:p>
                      <a:r>
                        <a:rPr lang="uk-UA" dirty="0" smtClean="0"/>
                        <a:t>З них осіб з інвалідністю</a:t>
                      </a:r>
                      <a:endParaRPr lang="ru-RU" dirty="0"/>
                    </a:p>
                  </a:txBody>
                  <a:tcPr/>
                </a:tc>
                <a:tc>
                  <a:txBody>
                    <a:bodyPr/>
                    <a:lstStyle/>
                    <a:p>
                      <a:r>
                        <a:rPr lang="uk-UA" dirty="0" smtClean="0"/>
                        <a:t>З них ВПО</a:t>
                      </a:r>
                      <a:endParaRPr lang="ru-RU" dirty="0"/>
                    </a:p>
                  </a:txBody>
                  <a:tcPr/>
                </a:tc>
              </a:tr>
              <a:tr h="370840">
                <a:tc>
                  <a:txBody>
                    <a:bodyPr/>
                    <a:lstStyle/>
                    <a:p>
                      <a:r>
                        <a:rPr lang="uk-UA" dirty="0" smtClean="0"/>
                        <a:t>2021</a:t>
                      </a:r>
                      <a:endParaRPr lang="ru-RU" dirty="0"/>
                    </a:p>
                  </a:txBody>
                  <a:tcPr/>
                </a:tc>
                <a:tc>
                  <a:txBody>
                    <a:bodyPr/>
                    <a:lstStyle/>
                    <a:p>
                      <a:r>
                        <a:rPr lang="uk-UA" dirty="0" smtClean="0"/>
                        <a:t>2300</a:t>
                      </a:r>
                      <a:endParaRPr lang="ru-RU" dirty="0"/>
                    </a:p>
                  </a:txBody>
                  <a:tcPr/>
                </a:tc>
                <a:tc>
                  <a:txBody>
                    <a:bodyPr/>
                    <a:lstStyle/>
                    <a:p>
                      <a:r>
                        <a:rPr lang="uk-UA" dirty="0" smtClean="0"/>
                        <a:t>4104</a:t>
                      </a:r>
                      <a:endParaRPr lang="ru-RU" dirty="0"/>
                    </a:p>
                  </a:txBody>
                  <a:tcPr/>
                </a:tc>
                <a:tc>
                  <a:txBody>
                    <a:bodyPr/>
                    <a:lstStyle/>
                    <a:p>
                      <a:r>
                        <a:rPr lang="uk-UA" dirty="0" smtClean="0"/>
                        <a:t>97</a:t>
                      </a:r>
                      <a:endParaRPr lang="ru-RU" dirty="0"/>
                    </a:p>
                  </a:txBody>
                  <a:tcPr/>
                </a:tc>
                <a:tc>
                  <a:txBody>
                    <a:bodyPr/>
                    <a:lstStyle/>
                    <a:p>
                      <a:r>
                        <a:rPr lang="uk-UA" dirty="0" smtClean="0"/>
                        <a:t>9</a:t>
                      </a:r>
                      <a:endParaRPr lang="ru-RU" dirty="0"/>
                    </a:p>
                  </a:txBody>
                  <a:tcPr/>
                </a:tc>
              </a:tr>
              <a:tr h="370840">
                <a:tc>
                  <a:txBody>
                    <a:bodyPr/>
                    <a:lstStyle/>
                    <a:p>
                      <a:r>
                        <a:rPr lang="uk-UA" dirty="0" smtClean="0"/>
                        <a:t>2022</a:t>
                      </a:r>
                      <a:endParaRPr lang="ru-RU" dirty="0"/>
                    </a:p>
                  </a:txBody>
                  <a:tcPr/>
                </a:tc>
                <a:tc>
                  <a:txBody>
                    <a:bodyPr/>
                    <a:lstStyle/>
                    <a:p>
                      <a:r>
                        <a:rPr lang="uk-UA" dirty="0" smtClean="0"/>
                        <a:t>26 000</a:t>
                      </a:r>
                      <a:endParaRPr lang="ru-RU" dirty="0"/>
                    </a:p>
                  </a:txBody>
                  <a:tcPr/>
                </a:tc>
                <a:tc>
                  <a:txBody>
                    <a:bodyPr/>
                    <a:lstStyle/>
                    <a:p>
                      <a:r>
                        <a:rPr lang="uk-UA" dirty="0" smtClean="0"/>
                        <a:t>2379</a:t>
                      </a:r>
                      <a:endParaRPr lang="ru-RU" dirty="0"/>
                    </a:p>
                  </a:txBody>
                  <a:tcPr/>
                </a:tc>
                <a:tc>
                  <a:txBody>
                    <a:bodyPr/>
                    <a:lstStyle/>
                    <a:p>
                      <a:r>
                        <a:rPr lang="uk-UA" dirty="0" smtClean="0"/>
                        <a:t>59</a:t>
                      </a:r>
                      <a:endParaRPr lang="ru-RU" dirty="0"/>
                    </a:p>
                  </a:txBody>
                  <a:tcPr/>
                </a:tc>
                <a:tc>
                  <a:txBody>
                    <a:bodyPr/>
                    <a:lstStyle/>
                    <a:p>
                      <a:r>
                        <a:rPr lang="uk-UA" dirty="0" smtClean="0"/>
                        <a:t>184</a:t>
                      </a:r>
                      <a:endParaRPr lang="ru-RU" dirty="0"/>
                    </a:p>
                  </a:txBody>
                  <a:tcPr/>
                </a:tc>
              </a:tr>
              <a:tr h="370840">
                <a:tc>
                  <a:txBody>
                    <a:bodyPr/>
                    <a:lstStyle/>
                    <a:p>
                      <a:r>
                        <a:rPr lang="uk-UA" dirty="0" smtClean="0"/>
                        <a:t>2023</a:t>
                      </a:r>
                      <a:endParaRPr lang="ru-RU" dirty="0"/>
                    </a:p>
                  </a:txBody>
                  <a:tcPr/>
                </a:tc>
                <a:tc>
                  <a:txBody>
                    <a:bodyPr/>
                    <a:lstStyle/>
                    <a:p>
                      <a:r>
                        <a:rPr lang="uk-UA" dirty="0" smtClean="0"/>
                        <a:t>24 000</a:t>
                      </a:r>
                      <a:endParaRPr lang="ru-RU" dirty="0"/>
                    </a:p>
                  </a:txBody>
                  <a:tcPr/>
                </a:tc>
                <a:tc>
                  <a:txBody>
                    <a:bodyPr/>
                    <a:lstStyle/>
                    <a:p>
                      <a:r>
                        <a:rPr lang="uk-UA" dirty="0" smtClean="0"/>
                        <a:t>1544</a:t>
                      </a:r>
                      <a:endParaRPr lang="ru-RU" dirty="0"/>
                    </a:p>
                  </a:txBody>
                  <a:tcPr/>
                </a:tc>
                <a:tc>
                  <a:txBody>
                    <a:bodyPr/>
                    <a:lstStyle/>
                    <a:p>
                      <a:r>
                        <a:rPr lang="uk-UA" dirty="0" smtClean="0"/>
                        <a:t>47</a:t>
                      </a:r>
                      <a:endParaRPr lang="ru-RU" dirty="0"/>
                    </a:p>
                  </a:txBody>
                  <a:tcPr/>
                </a:tc>
                <a:tc>
                  <a:txBody>
                    <a:bodyPr/>
                    <a:lstStyle/>
                    <a:p>
                      <a:r>
                        <a:rPr lang="uk-UA" dirty="0" smtClean="0"/>
                        <a:t>129</a:t>
                      </a:r>
                      <a:endParaRPr lang="ru-RU" dirty="0"/>
                    </a:p>
                  </a:txBody>
                  <a:tcPr/>
                </a:tc>
              </a:tr>
              <a:tr h="370840">
                <a:tc>
                  <a:txBody>
                    <a:bodyPr/>
                    <a:lstStyle/>
                    <a:p>
                      <a:r>
                        <a:rPr lang="uk-UA" dirty="0" smtClean="0"/>
                        <a:t>2024</a:t>
                      </a:r>
                      <a:endParaRPr lang="ru-RU" dirty="0"/>
                    </a:p>
                  </a:txBody>
                  <a:tcPr/>
                </a:tc>
                <a:tc>
                  <a:txBody>
                    <a:bodyPr/>
                    <a:lstStyle/>
                    <a:p>
                      <a:r>
                        <a:rPr lang="uk-UA" dirty="0" smtClean="0"/>
                        <a:t>20 700</a:t>
                      </a:r>
                      <a:endParaRPr lang="ru-RU" dirty="0"/>
                    </a:p>
                  </a:txBody>
                  <a:tcPr/>
                </a:tc>
                <a:tc>
                  <a:txBody>
                    <a:bodyPr/>
                    <a:lstStyle/>
                    <a:p>
                      <a:r>
                        <a:rPr lang="uk-UA" dirty="0" smtClean="0"/>
                        <a:t>761</a:t>
                      </a:r>
                      <a:endParaRPr lang="ru-RU" dirty="0"/>
                    </a:p>
                  </a:txBody>
                  <a:tcPr/>
                </a:tc>
                <a:tc>
                  <a:txBody>
                    <a:bodyPr/>
                    <a:lstStyle/>
                    <a:p>
                      <a:r>
                        <a:rPr lang="uk-UA" dirty="0" smtClean="0"/>
                        <a:t>28</a:t>
                      </a:r>
                      <a:endParaRPr lang="ru-RU" dirty="0"/>
                    </a:p>
                  </a:txBody>
                  <a:tcPr/>
                </a:tc>
                <a:tc>
                  <a:txBody>
                    <a:bodyPr/>
                    <a:lstStyle/>
                    <a:p>
                      <a:r>
                        <a:rPr lang="uk-UA" dirty="0" smtClean="0"/>
                        <a:t>121</a:t>
                      </a:r>
                      <a:endParaRPr lang="ru-RU" dirty="0"/>
                    </a:p>
                  </a:txBody>
                  <a:tcPr/>
                </a:tc>
              </a:tr>
            </a:tbl>
          </a:graphicData>
        </a:graphic>
      </p:graphicFrame>
      <p:sp>
        <p:nvSpPr>
          <p:cNvPr id="6" name="Прямоугольник 5"/>
          <p:cNvSpPr/>
          <p:nvPr/>
        </p:nvSpPr>
        <p:spPr>
          <a:xfrm>
            <a:off x="683568" y="4725144"/>
            <a:ext cx="7848872"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dirty="0" smtClean="0">
                <a:solidFill>
                  <a:srgbClr val="FFFF00"/>
                </a:solidFill>
              </a:rPr>
              <a:t>Одержано </a:t>
            </a:r>
            <a:r>
              <a:rPr lang="uk-UA" dirty="0" err="1" smtClean="0">
                <a:solidFill>
                  <a:srgbClr val="FFFF00"/>
                </a:solidFill>
              </a:rPr>
              <a:t>мікрогрантів</a:t>
            </a:r>
            <a:r>
              <a:rPr lang="uk-UA" dirty="0" smtClean="0">
                <a:solidFill>
                  <a:srgbClr val="FFFF00"/>
                </a:solidFill>
              </a:rPr>
              <a:t> на розвиток власної справи: </a:t>
            </a:r>
            <a:br>
              <a:rPr lang="uk-UA" dirty="0" smtClean="0">
                <a:solidFill>
                  <a:srgbClr val="FFFF00"/>
                </a:solidFill>
              </a:rPr>
            </a:br>
            <a:r>
              <a:rPr lang="uk-UA" b="1" dirty="0" smtClean="0">
                <a:solidFill>
                  <a:srgbClr val="FFFF00"/>
                </a:solidFill>
              </a:rPr>
              <a:t>у 2023 році </a:t>
            </a:r>
            <a:r>
              <a:rPr lang="uk-UA" dirty="0" smtClean="0">
                <a:solidFill>
                  <a:srgbClr val="FFFF00"/>
                </a:solidFill>
              </a:rPr>
              <a:t>11 (9 в м. Олександрія, 2 в м. Світловодськ)</a:t>
            </a:r>
            <a:br>
              <a:rPr lang="uk-UA" dirty="0" smtClean="0">
                <a:solidFill>
                  <a:srgbClr val="FFFF00"/>
                </a:solidFill>
              </a:rPr>
            </a:br>
            <a:r>
              <a:rPr lang="uk-UA" b="1" dirty="0" smtClean="0">
                <a:solidFill>
                  <a:srgbClr val="FFFF00"/>
                </a:solidFill>
              </a:rPr>
              <a:t>у 2024 році </a:t>
            </a:r>
            <a:r>
              <a:rPr lang="uk-UA" dirty="0" smtClean="0">
                <a:solidFill>
                  <a:srgbClr val="FFFF00"/>
                </a:solidFill>
              </a:rPr>
              <a:t>8 (1 в м. Олександрія, 4 в м. Світловодськ, 1 в сел. Онуфріївка, 1 в сел. Петрове)</a:t>
            </a:r>
            <a:endParaRPr lang="ru-RU" dirty="0">
              <a:solidFill>
                <a:srgbClr val="FFFF00"/>
              </a:solidFill>
            </a:endParaRPr>
          </a:p>
        </p:txBody>
      </p:sp>
    </p:spTree>
    <p:extLst>
      <p:ext uri="{BB962C8B-B14F-4D97-AF65-F5344CB8AC3E}">
        <p14:creationId xmlns:p14="http://schemas.microsoft.com/office/powerpoint/2010/main" val="3966153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Економічна </a:t>
            </a:r>
            <a:r>
              <a:rPr lang="uk-UA" dirty="0" smtClean="0"/>
              <a:t>безбар</a:t>
            </a:r>
            <a:r>
              <a:rPr lang="en-US" dirty="0" smtClean="0"/>
              <a:t>’</a:t>
            </a:r>
            <a:r>
              <a:rPr lang="uk-UA" dirty="0" err="1" smtClean="0"/>
              <a:t>єрність</a:t>
            </a:r>
            <a:r>
              <a:rPr lang="uk-UA" dirty="0" smtClean="0"/>
              <a:t> </a:t>
            </a:r>
            <a:endParaRPr lang="ru-RU" dirty="0"/>
          </a:p>
        </p:txBody>
      </p:sp>
      <p:sp>
        <p:nvSpPr>
          <p:cNvPr id="3" name="Объект 2"/>
          <p:cNvSpPr>
            <a:spLocks noGrp="1"/>
          </p:cNvSpPr>
          <p:nvPr>
            <p:ph idx="1"/>
          </p:nvPr>
        </p:nvSpPr>
        <p:spPr/>
        <p:txBody>
          <a:bodyPr>
            <a:normAutofit fontScale="92500" lnSpcReduction="20000"/>
          </a:bodyPr>
          <a:lstStyle/>
          <a:p>
            <a:r>
              <a:rPr lang="uk-UA" dirty="0" smtClean="0"/>
              <a:t>З початку року звернулось до Олександрійського центру зайнятості 125 осіб з інвалідністю.</a:t>
            </a:r>
          </a:p>
          <a:p>
            <a:r>
              <a:rPr lang="uk-UA" dirty="0" smtClean="0"/>
              <a:t>Станом на 01.07.2024 року перебуває 45 осіб, з них:</a:t>
            </a:r>
          </a:p>
          <a:p>
            <a:r>
              <a:rPr lang="uk-UA" dirty="0" smtClean="0"/>
              <a:t>25 осіб </a:t>
            </a:r>
            <a:r>
              <a:rPr lang="uk-UA" dirty="0" err="1" smtClean="0"/>
              <a:t>працевлаштовано</a:t>
            </a:r>
            <a:r>
              <a:rPr lang="uk-UA" dirty="0" smtClean="0"/>
              <a:t>;</a:t>
            </a:r>
          </a:p>
          <a:p>
            <a:r>
              <a:rPr lang="uk-UA" dirty="0" smtClean="0"/>
              <a:t>9 осіб пройшли професійне навчання;</a:t>
            </a:r>
          </a:p>
          <a:p>
            <a:r>
              <a:rPr lang="uk-UA" dirty="0" smtClean="0"/>
              <a:t>7 осіб взяли участь у громадських та інших роботах тимчасового характеру</a:t>
            </a:r>
          </a:p>
          <a:p>
            <a:endParaRPr lang="uk-UA" dirty="0"/>
          </a:p>
          <a:p>
            <a:r>
              <a:rPr lang="uk-UA" dirty="0" smtClean="0"/>
              <a:t>3 роботодавці отримали компенсацію за працевлаштування осіб з інвалідністю</a:t>
            </a:r>
          </a:p>
          <a:p>
            <a:r>
              <a:rPr lang="uk-UA" dirty="0" smtClean="0"/>
              <a:t>1 працевлаштованій особі з інвалідністю </a:t>
            </a:r>
            <a:r>
              <a:rPr lang="uk-UA" dirty="0" err="1" smtClean="0"/>
              <a:t>облаштовано</a:t>
            </a:r>
            <a:r>
              <a:rPr lang="uk-UA" dirty="0" smtClean="0"/>
              <a:t> робоче місце</a:t>
            </a:r>
            <a:endParaRPr lang="ru-RU" dirty="0"/>
          </a:p>
        </p:txBody>
      </p:sp>
    </p:spTree>
    <p:extLst>
      <p:ext uri="{BB962C8B-B14F-4D97-AF65-F5344CB8AC3E}">
        <p14:creationId xmlns:p14="http://schemas.microsoft.com/office/powerpoint/2010/main" val="309608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1800" b="1" dirty="0" smtClean="0"/>
              <a:t>Розпорядженням КМУ від 14 квітня 2021 року № 366-р схвалено Національну стратегію із створення безбар'єрного простору в Україні на період до 2030 року, на території району у 2023-24 роках виконується відповідно до розпорядження начальника РВА від 27 квітня 2023 року № 403-р та від 16 травня 2024 року № 518-р</a:t>
            </a:r>
            <a:endParaRPr lang="ru-RU" sz="1800" b="1" dirty="0"/>
          </a:p>
        </p:txBody>
      </p:sp>
      <p:sp>
        <p:nvSpPr>
          <p:cNvPr id="3" name="Объект 2"/>
          <p:cNvSpPr>
            <a:spLocks noGrp="1"/>
          </p:cNvSpPr>
          <p:nvPr>
            <p:ph idx="1"/>
          </p:nvPr>
        </p:nvSpPr>
        <p:spPr/>
        <p:txBody>
          <a:bodyPr>
            <a:normAutofit/>
          </a:bodyPr>
          <a:lstStyle/>
          <a:p>
            <a:r>
              <a:rPr lang="uk-UA" dirty="0" err="1" smtClean="0"/>
              <a:t>Безбар</a:t>
            </a:r>
            <a:r>
              <a:rPr lang="en-US" dirty="0" smtClean="0"/>
              <a:t>’</a:t>
            </a:r>
            <a:r>
              <a:rPr lang="uk-UA" dirty="0" err="1" smtClean="0"/>
              <a:t>єрність</a:t>
            </a:r>
            <a:r>
              <a:rPr lang="uk-UA" dirty="0" smtClean="0"/>
              <a:t> – </a:t>
            </a:r>
            <a:r>
              <a:rPr lang="uk-UA" sz="1600" dirty="0" smtClean="0"/>
              <a:t>загальний підхід до формування та імплементації державної політики для забезпечення безперешкодного доступу всіх груп населення до різних сфер життєдіяльності</a:t>
            </a:r>
          </a:p>
          <a:p>
            <a:endParaRPr lang="uk-UA" dirty="0" smtClean="0"/>
          </a:p>
          <a:p>
            <a:r>
              <a:rPr lang="uk-UA" dirty="0" smtClean="0"/>
              <a:t>Мета  Стратегії – </a:t>
            </a:r>
            <a:r>
              <a:rPr lang="uk-UA" sz="1600" dirty="0" smtClean="0"/>
              <a:t>створення безперешкодного середовища для всіх груп населення, забезпечення рівних можливостей кожній людині реалізувати свої права, отримувати послуги на рівні з іншими шляхом інтегрування фізичної, інформаційної, цифрової, соціальної та громадянської, економічної та освітньої безбар</a:t>
            </a:r>
            <a:r>
              <a:rPr lang="en-US" sz="1600" dirty="0" smtClean="0"/>
              <a:t>’</a:t>
            </a:r>
            <a:r>
              <a:rPr lang="uk-UA" sz="1600" dirty="0" smtClean="0"/>
              <a:t>єрності до всіх сфер державної політики</a:t>
            </a:r>
            <a:endParaRPr lang="uk-UA" sz="1600" dirty="0"/>
          </a:p>
          <a:p>
            <a:endParaRPr lang="ru-RU" dirty="0"/>
          </a:p>
        </p:txBody>
      </p:sp>
    </p:spTree>
    <p:extLst>
      <p:ext uri="{BB962C8B-B14F-4D97-AF65-F5344CB8AC3E}">
        <p14:creationId xmlns:p14="http://schemas.microsoft.com/office/powerpoint/2010/main" val="1326614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Олександрійський район</a:t>
            </a:r>
            <a:endParaRPr lang="ru-RU" b="1" dirty="0"/>
          </a:p>
        </p:txBody>
      </p:sp>
      <p:sp>
        <p:nvSpPr>
          <p:cNvPr id="3" name="Объект 2"/>
          <p:cNvSpPr>
            <a:spLocks noGrp="1"/>
          </p:cNvSpPr>
          <p:nvPr>
            <p:ph idx="1"/>
          </p:nvPr>
        </p:nvSpPr>
        <p:spPr/>
        <p:txBody>
          <a:bodyPr/>
          <a:lstStyle/>
          <a:p>
            <a:r>
              <a:rPr lang="uk-UA" b="1" dirty="0" smtClean="0"/>
              <a:t>Площа</a:t>
            </a:r>
            <a:r>
              <a:rPr lang="uk-UA" dirty="0" smtClean="0"/>
              <a:t> – 5 417,9 км.кв</a:t>
            </a:r>
          </a:p>
          <a:p>
            <a:r>
              <a:rPr lang="uk-UA" b="1" dirty="0" smtClean="0"/>
              <a:t>Постійне населення </a:t>
            </a:r>
            <a:r>
              <a:rPr lang="uk-UA" dirty="0" smtClean="0"/>
              <a:t>– 223 436 осіб</a:t>
            </a:r>
          </a:p>
          <a:p>
            <a:r>
              <a:rPr lang="uk-UA" b="1" dirty="0" smtClean="0"/>
              <a:t>ВПО</a:t>
            </a:r>
            <a:r>
              <a:rPr lang="uk-UA" dirty="0" smtClean="0"/>
              <a:t> – </a:t>
            </a:r>
            <a:r>
              <a:rPr lang="uk-UA" sz="1800" dirty="0" smtClean="0"/>
              <a:t>20 771 особа</a:t>
            </a:r>
          </a:p>
          <a:p>
            <a:r>
              <a:rPr lang="uk-UA" b="1" dirty="0" smtClean="0"/>
              <a:t>Навчається в закладах середньої освіти  </a:t>
            </a:r>
            <a:r>
              <a:rPr lang="uk-UA" dirty="0" smtClean="0"/>
              <a:t>- </a:t>
            </a:r>
            <a:r>
              <a:rPr lang="uk-UA" sz="1800" dirty="0" smtClean="0"/>
              <a:t>20 976 </a:t>
            </a:r>
            <a:r>
              <a:rPr lang="uk-UA" dirty="0" smtClean="0"/>
              <a:t>осіб</a:t>
            </a:r>
          </a:p>
          <a:p>
            <a:r>
              <a:rPr lang="uk-UA" b="1" dirty="0" smtClean="0"/>
              <a:t>Навчається в ДНЗ </a:t>
            </a:r>
            <a:r>
              <a:rPr lang="uk-UA" dirty="0" smtClean="0"/>
              <a:t>– </a:t>
            </a:r>
            <a:r>
              <a:rPr lang="uk-UA" sz="1800" dirty="0" smtClean="0"/>
              <a:t>5959 осіб</a:t>
            </a:r>
          </a:p>
          <a:p>
            <a:r>
              <a:rPr lang="uk-UA" sz="1800" b="1" dirty="0" smtClean="0"/>
              <a:t>Особи пенсійного віку</a:t>
            </a:r>
            <a:r>
              <a:rPr lang="en-US" sz="1800" dirty="0" smtClean="0"/>
              <a:t> </a:t>
            </a:r>
            <a:r>
              <a:rPr lang="uk-UA" sz="1800" dirty="0" smtClean="0"/>
              <a:t>- </a:t>
            </a:r>
            <a:r>
              <a:rPr lang="en-US" sz="1800" dirty="0" smtClean="0"/>
              <a:t>30 651 </a:t>
            </a:r>
            <a:r>
              <a:rPr lang="uk-UA" sz="1800" dirty="0" smtClean="0"/>
              <a:t>осіб</a:t>
            </a:r>
            <a:endParaRPr lang="ru-RU" sz="1800" dirty="0"/>
          </a:p>
        </p:txBody>
      </p:sp>
    </p:spTree>
    <p:extLst>
      <p:ext uri="{BB962C8B-B14F-4D97-AF65-F5344CB8AC3E}">
        <p14:creationId xmlns:p14="http://schemas.microsoft.com/office/powerpoint/2010/main" val="113282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Олександрійський район</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336727647"/>
              </p:ext>
            </p:extLst>
          </p:nvPr>
        </p:nvGraphicFramePr>
        <p:xfrm>
          <a:off x="457200" y="1935163"/>
          <a:ext cx="8229600" cy="48310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uk-UA" dirty="0" smtClean="0"/>
                        <a:t>Громада</a:t>
                      </a:r>
                      <a:endParaRPr lang="ru-RU" dirty="0"/>
                    </a:p>
                  </a:txBody>
                  <a:tcPr/>
                </a:tc>
                <a:tc>
                  <a:txBody>
                    <a:bodyPr/>
                    <a:lstStyle/>
                    <a:p>
                      <a:r>
                        <a:rPr lang="uk-UA" dirty="0" smtClean="0"/>
                        <a:t>Кількість осіб з інвалідністю</a:t>
                      </a:r>
                      <a:endParaRPr lang="ru-RU" dirty="0"/>
                    </a:p>
                  </a:txBody>
                  <a:tcPr/>
                </a:tc>
                <a:tc>
                  <a:txBody>
                    <a:bodyPr/>
                    <a:lstStyle/>
                    <a:p>
                      <a:r>
                        <a:rPr lang="uk-UA" dirty="0" smtClean="0"/>
                        <a:t>Кількість</a:t>
                      </a:r>
                      <a:r>
                        <a:rPr lang="uk-UA" baseline="0" dirty="0" smtClean="0"/>
                        <a:t> осіб на кріслах-візках</a:t>
                      </a:r>
                      <a:endParaRPr lang="ru-RU" dirty="0"/>
                    </a:p>
                  </a:txBody>
                  <a:tcPr/>
                </a:tc>
                <a:tc>
                  <a:txBody>
                    <a:bodyPr/>
                    <a:lstStyle/>
                    <a:p>
                      <a:r>
                        <a:rPr lang="uk-UA" dirty="0" smtClean="0"/>
                        <a:t>Проживають</a:t>
                      </a:r>
                      <a:r>
                        <a:rPr lang="uk-UA" baseline="0" dirty="0" smtClean="0"/>
                        <a:t> в багатоквартирних будинках</a:t>
                      </a:r>
                      <a:endParaRPr lang="ru-RU" dirty="0"/>
                    </a:p>
                  </a:txBody>
                  <a:tcPr/>
                </a:tc>
              </a:tr>
              <a:tr h="370840">
                <a:tc>
                  <a:txBody>
                    <a:bodyPr/>
                    <a:lstStyle/>
                    <a:p>
                      <a:r>
                        <a:rPr lang="uk-UA" sz="1600" b="1" i="1" dirty="0" smtClean="0"/>
                        <a:t>Великоандрусівська</a:t>
                      </a:r>
                      <a:endParaRPr lang="ru-RU" sz="1600" b="1" i="1" dirty="0"/>
                    </a:p>
                  </a:txBody>
                  <a:tcPr/>
                </a:tc>
                <a:tc>
                  <a:txBody>
                    <a:bodyPr/>
                    <a:lstStyle/>
                    <a:p>
                      <a:r>
                        <a:rPr lang="uk-UA" sz="1600" dirty="0" smtClean="0"/>
                        <a:t>161</a:t>
                      </a:r>
                      <a:endParaRPr lang="ru-RU" sz="1600" dirty="0"/>
                    </a:p>
                  </a:txBody>
                  <a:tcPr/>
                </a:tc>
                <a:tc>
                  <a:txBody>
                    <a:bodyPr/>
                    <a:lstStyle/>
                    <a:p>
                      <a:r>
                        <a:rPr lang="uk-UA" sz="1600" dirty="0" smtClean="0"/>
                        <a:t>16</a:t>
                      </a:r>
                      <a:endParaRPr lang="ru-RU" sz="1600" dirty="0"/>
                    </a:p>
                  </a:txBody>
                  <a:tcPr/>
                </a:tc>
                <a:tc>
                  <a:txBody>
                    <a:bodyPr/>
                    <a:lstStyle/>
                    <a:p>
                      <a:r>
                        <a:rPr lang="uk-UA" sz="1600" dirty="0" smtClean="0"/>
                        <a:t>1</a:t>
                      </a:r>
                      <a:endParaRPr lang="ru-RU" sz="1600" dirty="0"/>
                    </a:p>
                  </a:txBody>
                  <a:tcPr/>
                </a:tc>
              </a:tr>
              <a:tr h="370840">
                <a:tc>
                  <a:txBody>
                    <a:bodyPr/>
                    <a:lstStyle/>
                    <a:p>
                      <a:r>
                        <a:rPr lang="uk-UA" sz="1600" b="1" i="1" dirty="0" smtClean="0"/>
                        <a:t>Новопразька</a:t>
                      </a:r>
                      <a:endParaRPr lang="ru-RU" sz="1600" b="1" i="1" dirty="0"/>
                    </a:p>
                  </a:txBody>
                  <a:tcPr/>
                </a:tc>
                <a:tc>
                  <a:txBody>
                    <a:bodyPr/>
                    <a:lstStyle/>
                    <a:p>
                      <a:r>
                        <a:rPr lang="uk-UA" sz="1600" dirty="0" smtClean="0"/>
                        <a:t>337</a:t>
                      </a:r>
                      <a:endParaRPr lang="ru-RU" sz="1600" dirty="0"/>
                    </a:p>
                  </a:txBody>
                  <a:tcPr/>
                </a:tc>
                <a:tc>
                  <a:txBody>
                    <a:bodyPr/>
                    <a:lstStyle/>
                    <a:p>
                      <a:r>
                        <a:rPr lang="uk-UA" sz="1600" dirty="0" smtClean="0"/>
                        <a:t>24</a:t>
                      </a:r>
                      <a:endParaRPr lang="ru-RU" sz="1600" dirty="0"/>
                    </a:p>
                  </a:txBody>
                  <a:tcPr/>
                </a:tc>
                <a:tc>
                  <a:txBody>
                    <a:bodyPr/>
                    <a:lstStyle/>
                    <a:p>
                      <a:r>
                        <a:rPr lang="uk-UA" sz="1600" dirty="0" smtClean="0"/>
                        <a:t>1</a:t>
                      </a:r>
                      <a:endParaRPr lang="ru-RU" sz="1600" dirty="0"/>
                    </a:p>
                  </a:txBody>
                  <a:tcPr/>
                </a:tc>
              </a:tr>
              <a:tr h="370840">
                <a:tc>
                  <a:txBody>
                    <a:bodyPr/>
                    <a:lstStyle/>
                    <a:p>
                      <a:r>
                        <a:rPr lang="uk-UA" sz="1600" b="1" i="1" dirty="0" smtClean="0"/>
                        <a:t>Онуфріївська</a:t>
                      </a:r>
                      <a:endParaRPr lang="ru-RU" sz="1600" b="1" i="1" dirty="0"/>
                    </a:p>
                  </a:txBody>
                  <a:tcPr/>
                </a:tc>
                <a:tc>
                  <a:txBody>
                    <a:bodyPr/>
                    <a:lstStyle/>
                    <a:p>
                      <a:r>
                        <a:rPr lang="uk-UA" sz="1600" dirty="0" smtClean="0"/>
                        <a:t>926</a:t>
                      </a:r>
                      <a:endParaRPr lang="ru-RU" sz="1600" dirty="0"/>
                    </a:p>
                  </a:txBody>
                  <a:tcPr/>
                </a:tc>
                <a:tc>
                  <a:txBody>
                    <a:bodyPr/>
                    <a:lstStyle/>
                    <a:p>
                      <a:r>
                        <a:rPr lang="uk-UA" sz="1600" dirty="0" smtClean="0"/>
                        <a:t>35</a:t>
                      </a:r>
                      <a:endParaRPr lang="ru-RU" sz="1600" dirty="0"/>
                    </a:p>
                  </a:txBody>
                  <a:tcPr/>
                </a:tc>
                <a:tc>
                  <a:txBody>
                    <a:bodyPr/>
                    <a:lstStyle/>
                    <a:p>
                      <a:r>
                        <a:rPr lang="uk-UA" sz="1600" dirty="0" smtClean="0"/>
                        <a:t>0</a:t>
                      </a:r>
                      <a:endParaRPr lang="ru-RU" sz="1600" dirty="0"/>
                    </a:p>
                  </a:txBody>
                  <a:tcPr/>
                </a:tc>
              </a:tr>
              <a:tr h="370840">
                <a:tc>
                  <a:txBody>
                    <a:bodyPr/>
                    <a:lstStyle/>
                    <a:p>
                      <a:r>
                        <a:rPr lang="uk-UA" sz="1600" b="1" i="1" dirty="0" smtClean="0"/>
                        <a:t>Пантаївська</a:t>
                      </a:r>
                      <a:endParaRPr lang="ru-RU" sz="1600" b="1" i="1" dirty="0"/>
                    </a:p>
                  </a:txBody>
                  <a:tcPr/>
                </a:tc>
                <a:tc>
                  <a:txBody>
                    <a:bodyPr/>
                    <a:lstStyle/>
                    <a:p>
                      <a:r>
                        <a:rPr lang="uk-UA" sz="1600" dirty="0" smtClean="0"/>
                        <a:t>174</a:t>
                      </a:r>
                      <a:endParaRPr lang="ru-RU" sz="1600" dirty="0"/>
                    </a:p>
                  </a:txBody>
                  <a:tcPr/>
                </a:tc>
                <a:tc>
                  <a:txBody>
                    <a:bodyPr/>
                    <a:lstStyle/>
                    <a:p>
                      <a:r>
                        <a:rPr lang="uk-UA" sz="1600" dirty="0" smtClean="0"/>
                        <a:t>8</a:t>
                      </a:r>
                      <a:endParaRPr lang="ru-RU" sz="1600" dirty="0"/>
                    </a:p>
                  </a:txBody>
                  <a:tcPr/>
                </a:tc>
                <a:tc>
                  <a:txBody>
                    <a:bodyPr/>
                    <a:lstStyle/>
                    <a:p>
                      <a:r>
                        <a:rPr lang="uk-UA" sz="1600" dirty="0" smtClean="0"/>
                        <a:t>2</a:t>
                      </a:r>
                      <a:endParaRPr lang="ru-RU" sz="1600" dirty="0"/>
                    </a:p>
                  </a:txBody>
                  <a:tcPr/>
                </a:tc>
              </a:tr>
              <a:tr h="370840">
                <a:tc>
                  <a:txBody>
                    <a:bodyPr/>
                    <a:lstStyle/>
                    <a:p>
                      <a:r>
                        <a:rPr lang="uk-UA" sz="1600" b="1" i="1" dirty="0" smtClean="0"/>
                        <a:t>Петрівська </a:t>
                      </a:r>
                      <a:endParaRPr lang="ru-RU" sz="1600" b="1" i="1" dirty="0"/>
                    </a:p>
                  </a:txBody>
                  <a:tcPr/>
                </a:tc>
                <a:tc>
                  <a:txBody>
                    <a:bodyPr/>
                    <a:lstStyle/>
                    <a:p>
                      <a:r>
                        <a:rPr lang="uk-UA" sz="1600" dirty="0" smtClean="0"/>
                        <a:t>904</a:t>
                      </a:r>
                      <a:endParaRPr lang="ru-RU" sz="1600" dirty="0"/>
                    </a:p>
                  </a:txBody>
                  <a:tcPr/>
                </a:tc>
                <a:tc>
                  <a:txBody>
                    <a:bodyPr/>
                    <a:lstStyle/>
                    <a:p>
                      <a:r>
                        <a:rPr lang="uk-UA" sz="1600" dirty="0" smtClean="0"/>
                        <a:t>13</a:t>
                      </a:r>
                      <a:endParaRPr lang="ru-RU" sz="1600" dirty="0"/>
                    </a:p>
                  </a:txBody>
                  <a:tcPr/>
                </a:tc>
                <a:tc>
                  <a:txBody>
                    <a:bodyPr/>
                    <a:lstStyle/>
                    <a:p>
                      <a:r>
                        <a:rPr lang="uk-UA" sz="1600" dirty="0" smtClean="0"/>
                        <a:t>4</a:t>
                      </a:r>
                      <a:endParaRPr lang="ru-RU" sz="1600" dirty="0"/>
                    </a:p>
                  </a:txBody>
                  <a:tcPr/>
                </a:tc>
              </a:tr>
              <a:tr h="370840">
                <a:tc>
                  <a:txBody>
                    <a:bodyPr/>
                    <a:lstStyle/>
                    <a:p>
                      <a:r>
                        <a:rPr lang="uk-UA" sz="1600" b="1" i="1" dirty="0" smtClean="0"/>
                        <a:t>Попельнасте</a:t>
                      </a:r>
                      <a:endParaRPr lang="ru-RU" sz="1600" b="1" i="1" dirty="0"/>
                    </a:p>
                  </a:txBody>
                  <a:tcPr/>
                </a:tc>
                <a:tc>
                  <a:txBody>
                    <a:bodyPr/>
                    <a:lstStyle/>
                    <a:p>
                      <a:r>
                        <a:rPr lang="uk-UA" sz="1600" dirty="0" smtClean="0"/>
                        <a:t>191</a:t>
                      </a:r>
                      <a:endParaRPr lang="ru-RU" sz="1600" dirty="0"/>
                    </a:p>
                  </a:txBody>
                  <a:tcPr/>
                </a:tc>
                <a:tc>
                  <a:txBody>
                    <a:bodyPr/>
                    <a:lstStyle/>
                    <a:p>
                      <a:r>
                        <a:rPr lang="uk-UA" sz="1600" dirty="0" smtClean="0"/>
                        <a:t>15</a:t>
                      </a:r>
                      <a:endParaRPr lang="ru-RU" sz="1600" dirty="0"/>
                    </a:p>
                  </a:txBody>
                  <a:tcPr/>
                </a:tc>
                <a:tc>
                  <a:txBody>
                    <a:bodyPr/>
                    <a:lstStyle/>
                    <a:p>
                      <a:r>
                        <a:rPr lang="uk-UA" sz="1600" dirty="0" smtClean="0"/>
                        <a:t>0</a:t>
                      </a:r>
                      <a:endParaRPr lang="ru-RU" sz="1600" dirty="0"/>
                    </a:p>
                  </a:txBody>
                  <a:tcPr/>
                </a:tc>
              </a:tr>
              <a:tr h="370840">
                <a:tc>
                  <a:txBody>
                    <a:bodyPr/>
                    <a:lstStyle/>
                    <a:p>
                      <a:r>
                        <a:rPr lang="uk-UA" sz="1600" b="1" i="1" dirty="0" err="1" smtClean="0"/>
                        <a:t>Приютівка</a:t>
                      </a:r>
                      <a:endParaRPr lang="ru-RU" sz="1600" b="1" i="1" dirty="0"/>
                    </a:p>
                  </a:txBody>
                  <a:tcPr/>
                </a:tc>
                <a:tc>
                  <a:txBody>
                    <a:bodyPr/>
                    <a:lstStyle/>
                    <a:p>
                      <a:r>
                        <a:rPr lang="uk-UA" sz="1600" dirty="0" smtClean="0"/>
                        <a:t>411</a:t>
                      </a:r>
                      <a:endParaRPr lang="ru-RU" sz="1600" dirty="0"/>
                    </a:p>
                  </a:txBody>
                  <a:tcPr/>
                </a:tc>
                <a:tc>
                  <a:txBody>
                    <a:bodyPr/>
                    <a:lstStyle/>
                    <a:p>
                      <a:r>
                        <a:rPr lang="uk-UA" sz="1600" dirty="0" smtClean="0"/>
                        <a:t>16</a:t>
                      </a:r>
                      <a:endParaRPr lang="ru-RU" sz="1600" dirty="0"/>
                    </a:p>
                  </a:txBody>
                  <a:tcPr/>
                </a:tc>
                <a:tc>
                  <a:txBody>
                    <a:bodyPr/>
                    <a:lstStyle/>
                    <a:p>
                      <a:r>
                        <a:rPr lang="uk-UA" sz="1600" dirty="0" smtClean="0"/>
                        <a:t>0</a:t>
                      </a:r>
                      <a:endParaRPr lang="ru-RU" sz="1600" dirty="0"/>
                    </a:p>
                  </a:txBody>
                  <a:tcPr/>
                </a:tc>
              </a:tr>
              <a:tr h="370840">
                <a:tc>
                  <a:txBody>
                    <a:bodyPr/>
                    <a:lstStyle/>
                    <a:p>
                      <a:r>
                        <a:rPr lang="uk-UA" sz="1600" b="1" i="1" dirty="0" smtClean="0"/>
                        <a:t>м.</a:t>
                      </a:r>
                      <a:r>
                        <a:rPr lang="uk-UA" sz="1600" b="1" i="1" baseline="0" dirty="0" smtClean="0"/>
                        <a:t> Олександрія</a:t>
                      </a:r>
                      <a:endParaRPr lang="ru-RU" sz="1600" b="1" i="1" dirty="0"/>
                    </a:p>
                  </a:txBody>
                  <a:tcPr/>
                </a:tc>
                <a:tc>
                  <a:txBody>
                    <a:bodyPr/>
                    <a:lstStyle/>
                    <a:p>
                      <a:r>
                        <a:rPr lang="uk-UA" sz="1600" dirty="0" smtClean="0"/>
                        <a:t>280</a:t>
                      </a:r>
                      <a:endParaRPr lang="ru-RU" sz="1600" dirty="0"/>
                    </a:p>
                  </a:txBody>
                  <a:tcPr/>
                </a:tc>
                <a:tc>
                  <a:txBody>
                    <a:bodyPr/>
                    <a:lstStyle/>
                    <a:p>
                      <a:r>
                        <a:rPr lang="uk-UA" sz="1600" dirty="0" smtClean="0"/>
                        <a:t>220</a:t>
                      </a:r>
                      <a:endParaRPr lang="ru-RU" sz="1600" dirty="0"/>
                    </a:p>
                  </a:txBody>
                  <a:tcPr/>
                </a:tc>
                <a:tc>
                  <a:txBody>
                    <a:bodyPr/>
                    <a:lstStyle/>
                    <a:p>
                      <a:r>
                        <a:rPr lang="uk-UA" sz="1600" dirty="0" smtClean="0"/>
                        <a:t>163</a:t>
                      </a:r>
                      <a:endParaRPr lang="ru-RU" sz="1600" dirty="0"/>
                    </a:p>
                  </a:txBody>
                  <a:tcPr/>
                </a:tc>
              </a:tr>
              <a:tr h="370840">
                <a:tc>
                  <a:txBody>
                    <a:bodyPr/>
                    <a:lstStyle/>
                    <a:p>
                      <a:r>
                        <a:rPr lang="uk-UA" sz="1600" b="1" i="1" dirty="0" smtClean="0"/>
                        <a:t>М. Світловодськ</a:t>
                      </a:r>
                      <a:endParaRPr lang="ru-RU" sz="1600" b="1" i="1" dirty="0"/>
                    </a:p>
                  </a:txBody>
                  <a:tcPr/>
                </a:tc>
                <a:tc>
                  <a:txBody>
                    <a:bodyPr/>
                    <a:lstStyle/>
                    <a:p>
                      <a:r>
                        <a:rPr lang="uk-UA" sz="1600" dirty="0" smtClean="0"/>
                        <a:t>163</a:t>
                      </a:r>
                      <a:endParaRPr lang="ru-RU" sz="1600" dirty="0"/>
                    </a:p>
                  </a:txBody>
                  <a:tcPr/>
                </a:tc>
                <a:tc>
                  <a:txBody>
                    <a:bodyPr/>
                    <a:lstStyle/>
                    <a:p>
                      <a:r>
                        <a:rPr lang="uk-UA" sz="1600" dirty="0" smtClean="0"/>
                        <a:t>91</a:t>
                      </a:r>
                      <a:endParaRPr lang="ru-RU" sz="1600" dirty="0"/>
                    </a:p>
                  </a:txBody>
                  <a:tcPr/>
                </a:tc>
                <a:tc>
                  <a:txBody>
                    <a:bodyPr/>
                    <a:lstStyle/>
                    <a:p>
                      <a:r>
                        <a:rPr lang="uk-UA" sz="1600" dirty="0" smtClean="0"/>
                        <a:t>80</a:t>
                      </a:r>
                      <a:endParaRPr lang="ru-RU" sz="1600" dirty="0"/>
                    </a:p>
                  </a:txBody>
                  <a:tcPr/>
                </a:tc>
              </a:tr>
              <a:tr h="370840">
                <a:tc>
                  <a:txBody>
                    <a:bodyPr/>
                    <a:lstStyle/>
                    <a:p>
                      <a:r>
                        <a:rPr lang="uk-UA" b="1" dirty="0" smtClean="0"/>
                        <a:t>Всього</a:t>
                      </a:r>
                      <a:endParaRPr lang="ru-RU" b="1" dirty="0"/>
                    </a:p>
                  </a:txBody>
                  <a:tcPr>
                    <a:solidFill>
                      <a:srgbClr val="FFFF00"/>
                    </a:solidFill>
                  </a:tcPr>
                </a:tc>
                <a:tc>
                  <a:txBody>
                    <a:bodyPr/>
                    <a:lstStyle/>
                    <a:p>
                      <a:r>
                        <a:rPr lang="uk-UA" dirty="0" smtClean="0"/>
                        <a:t>3547</a:t>
                      </a:r>
                      <a:endParaRPr lang="ru-RU" dirty="0"/>
                    </a:p>
                  </a:txBody>
                  <a:tcPr>
                    <a:solidFill>
                      <a:srgbClr val="FFFF00"/>
                    </a:solidFill>
                  </a:tcPr>
                </a:tc>
                <a:tc>
                  <a:txBody>
                    <a:bodyPr/>
                    <a:lstStyle/>
                    <a:p>
                      <a:r>
                        <a:rPr lang="uk-UA" dirty="0" smtClean="0"/>
                        <a:t>438</a:t>
                      </a:r>
                      <a:endParaRPr lang="ru-RU" dirty="0"/>
                    </a:p>
                  </a:txBody>
                  <a:tcPr>
                    <a:solidFill>
                      <a:srgbClr val="FFFF00"/>
                    </a:solidFill>
                  </a:tcPr>
                </a:tc>
                <a:tc>
                  <a:txBody>
                    <a:bodyPr/>
                    <a:lstStyle/>
                    <a:p>
                      <a:r>
                        <a:rPr lang="uk-UA" dirty="0" smtClean="0"/>
                        <a:t>251</a:t>
                      </a:r>
                      <a:endParaRPr lang="ru-RU" dirty="0"/>
                    </a:p>
                  </a:txBody>
                  <a:tcPr>
                    <a:solidFill>
                      <a:srgbClr val="FFFF00"/>
                    </a:solidFill>
                  </a:tcPr>
                </a:tc>
              </a:tr>
            </a:tbl>
          </a:graphicData>
        </a:graphic>
      </p:graphicFrame>
    </p:spTree>
    <p:extLst>
      <p:ext uri="{BB962C8B-B14F-4D97-AF65-F5344CB8AC3E}">
        <p14:creationId xmlns:p14="http://schemas.microsoft.com/office/powerpoint/2010/main" val="235011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smtClean="0"/>
              <a:t>Стратегією визначено основні напрямки за якими впроваджується безбар</a:t>
            </a:r>
            <a:r>
              <a:rPr lang="en-US" sz="3600" b="1" dirty="0" smtClean="0"/>
              <a:t>’</a:t>
            </a:r>
            <a:r>
              <a:rPr lang="uk-UA" sz="3600" b="1" dirty="0" err="1" smtClean="0"/>
              <a:t>єрність</a:t>
            </a:r>
            <a:r>
              <a:rPr lang="uk-UA" sz="3600" b="1" dirty="0" smtClean="0"/>
              <a:t> </a:t>
            </a:r>
            <a:endParaRPr lang="ru-RU" sz="3600" b="1" dirty="0"/>
          </a:p>
        </p:txBody>
      </p:sp>
      <p:sp>
        <p:nvSpPr>
          <p:cNvPr id="3" name="Объект 2"/>
          <p:cNvSpPr>
            <a:spLocks noGrp="1"/>
          </p:cNvSpPr>
          <p:nvPr>
            <p:ph idx="1"/>
          </p:nvPr>
        </p:nvSpPr>
        <p:spPr/>
        <p:txBody>
          <a:bodyPr/>
          <a:lstStyle/>
          <a:p>
            <a:pPr>
              <a:buFont typeface="Wingdings" pitchFamily="2" charset="2"/>
              <a:buChar char="Ø"/>
            </a:pPr>
            <a:r>
              <a:rPr lang="uk-UA" dirty="0" smtClean="0"/>
              <a:t>Фізична безбар</a:t>
            </a:r>
            <a:r>
              <a:rPr lang="en-US" dirty="0" smtClean="0"/>
              <a:t>’</a:t>
            </a:r>
            <a:r>
              <a:rPr lang="uk-UA" dirty="0" err="1" smtClean="0"/>
              <a:t>єрність</a:t>
            </a:r>
            <a:endParaRPr lang="uk-UA" dirty="0" smtClean="0"/>
          </a:p>
          <a:p>
            <a:pPr>
              <a:buFont typeface="Wingdings" pitchFamily="2" charset="2"/>
              <a:buChar char="Ø"/>
            </a:pPr>
            <a:r>
              <a:rPr lang="uk-UA" dirty="0" smtClean="0"/>
              <a:t>Інформаційна безбар</a:t>
            </a:r>
            <a:r>
              <a:rPr lang="en-US" dirty="0" smtClean="0"/>
              <a:t>’</a:t>
            </a:r>
            <a:r>
              <a:rPr lang="uk-UA" dirty="0" err="1" smtClean="0"/>
              <a:t>єрність</a:t>
            </a:r>
            <a:endParaRPr lang="uk-UA" dirty="0" smtClean="0"/>
          </a:p>
          <a:p>
            <a:pPr>
              <a:buFont typeface="Wingdings" pitchFamily="2" charset="2"/>
              <a:buChar char="Ø"/>
            </a:pPr>
            <a:r>
              <a:rPr lang="uk-UA" dirty="0" smtClean="0"/>
              <a:t>Цифрова безбар</a:t>
            </a:r>
            <a:r>
              <a:rPr lang="en-US" dirty="0" smtClean="0"/>
              <a:t>’</a:t>
            </a:r>
            <a:r>
              <a:rPr lang="uk-UA" dirty="0" err="1" smtClean="0"/>
              <a:t>єрність</a:t>
            </a:r>
            <a:endParaRPr lang="en-US" dirty="0" smtClean="0"/>
          </a:p>
          <a:p>
            <a:pPr>
              <a:buFont typeface="Wingdings" pitchFamily="2" charset="2"/>
              <a:buChar char="Ø"/>
            </a:pPr>
            <a:r>
              <a:rPr lang="uk-UA" dirty="0" smtClean="0"/>
              <a:t>Соціальна та громадянська </a:t>
            </a:r>
            <a:r>
              <a:rPr lang="uk-UA" dirty="0" err="1" smtClean="0"/>
              <a:t>безбарєрність</a:t>
            </a:r>
            <a:r>
              <a:rPr lang="uk-UA" dirty="0" smtClean="0"/>
              <a:t> (рівень життя, довголіття, участь у виборчому процесі, волонтерських, громадських організаціях)</a:t>
            </a:r>
          </a:p>
          <a:p>
            <a:pPr>
              <a:buFont typeface="Wingdings" pitchFamily="2" charset="2"/>
              <a:buChar char="Ø"/>
            </a:pPr>
            <a:r>
              <a:rPr lang="uk-UA" dirty="0" smtClean="0"/>
              <a:t>Освітня безбар</a:t>
            </a:r>
            <a:r>
              <a:rPr lang="en-US" dirty="0" smtClean="0"/>
              <a:t>’</a:t>
            </a:r>
            <a:r>
              <a:rPr lang="uk-UA" dirty="0" err="1" smtClean="0"/>
              <a:t>єрність</a:t>
            </a:r>
            <a:endParaRPr lang="uk-UA" dirty="0" smtClean="0"/>
          </a:p>
          <a:p>
            <a:pPr>
              <a:buFont typeface="Wingdings" pitchFamily="2" charset="2"/>
              <a:buChar char="Ø"/>
            </a:pPr>
            <a:r>
              <a:rPr lang="uk-UA" dirty="0" smtClean="0"/>
              <a:t>Економічна безбар</a:t>
            </a:r>
            <a:r>
              <a:rPr lang="en-US" dirty="0" smtClean="0"/>
              <a:t>’</a:t>
            </a:r>
            <a:r>
              <a:rPr lang="uk-UA" dirty="0" err="1" smtClean="0"/>
              <a:t>єрність</a:t>
            </a:r>
            <a:r>
              <a:rPr lang="uk-UA" dirty="0" smtClean="0"/>
              <a:t> </a:t>
            </a:r>
          </a:p>
          <a:p>
            <a:pPr>
              <a:buFont typeface="Wingdings" pitchFamily="2" charset="2"/>
              <a:buChar char="Ø"/>
            </a:pPr>
            <a:endParaRPr lang="ru-RU" dirty="0"/>
          </a:p>
        </p:txBody>
      </p:sp>
    </p:spTree>
    <p:extLst>
      <p:ext uri="{BB962C8B-B14F-4D97-AF65-F5344CB8AC3E}">
        <p14:creationId xmlns:p14="http://schemas.microsoft.com/office/powerpoint/2010/main" val="2456709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Фізична безбар</a:t>
            </a:r>
            <a:r>
              <a:rPr lang="en-US" b="1" dirty="0" smtClean="0"/>
              <a:t>’</a:t>
            </a:r>
            <a:r>
              <a:rPr lang="uk-UA" b="1" dirty="0" err="1" smtClean="0"/>
              <a:t>єрність</a:t>
            </a:r>
            <a:r>
              <a:rPr lang="uk-UA" b="1" dirty="0" smtClean="0"/>
              <a:t> </a:t>
            </a:r>
            <a:endParaRPr lang="ru-RU"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230609161"/>
              </p:ext>
            </p:extLst>
          </p:nvPr>
        </p:nvGraphicFramePr>
        <p:xfrm>
          <a:off x="457200" y="1935163"/>
          <a:ext cx="8229600" cy="20269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uk-UA" dirty="0" smtClean="0"/>
                        <a:t>Рік</a:t>
                      </a:r>
                      <a:r>
                        <a:rPr lang="uk-UA" baseline="0" dirty="0" smtClean="0"/>
                        <a:t> моніторингу</a:t>
                      </a:r>
                      <a:endParaRPr lang="ru-RU" dirty="0"/>
                    </a:p>
                  </a:txBody>
                  <a:tcPr/>
                </a:tc>
                <a:tc>
                  <a:txBody>
                    <a:bodyPr/>
                    <a:lstStyle/>
                    <a:p>
                      <a:r>
                        <a:rPr lang="uk-UA" dirty="0" smtClean="0"/>
                        <a:t>Обстежено об</a:t>
                      </a:r>
                      <a:r>
                        <a:rPr lang="en-US" dirty="0" smtClean="0"/>
                        <a:t>’</a:t>
                      </a:r>
                      <a:r>
                        <a:rPr lang="uk-UA" dirty="0" err="1" smtClean="0"/>
                        <a:t>єктів</a:t>
                      </a:r>
                      <a:r>
                        <a:rPr lang="uk-UA" dirty="0" smtClean="0"/>
                        <a:t> </a:t>
                      </a:r>
                      <a:endParaRPr lang="ru-RU" dirty="0"/>
                    </a:p>
                  </a:txBody>
                  <a:tcPr/>
                </a:tc>
                <a:tc>
                  <a:txBody>
                    <a:bodyPr/>
                    <a:lstStyle/>
                    <a:p>
                      <a:r>
                        <a:rPr lang="uk-UA" dirty="0" err="1" smtClean="0"/>
                        <a:t>Безбар</a:t>
                      </a:r>
                      <a:r>
                        <a:rPr lang="en-US" dirty="0" smtClean="0"/>
                        <a:t>’</a:t>
                      </a:r>
                      <a:r>
                        <a:rPr lang="uk-UA" dirty="0" err="1" smtClean="0"/>
                        <a:t>єрні</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Частково</a:t>
                      </a:r>
                      <a:r>
                        <a:rPr lang="ru-RU" dirty="0" smtClean="0"/>
                        <a:t> </a:t>
                      </a:r>
                      <a:r>
                        <a:rPr lang="uk-UA" dirty="0" err="1" smtClean="0"/>
                        <a:t>Безбар</a:t>
                      </a:r>
                      <a:r>
                        <a:rPr lang="en-US" dirty="0" smtClean="0"/>
                        <a:t>’</a:t>
                      </a:r>
                      <a:r>
                        <a:rPr lang="uk-UA" dirty="0" err="1" smtClean="0"/>
                        <a:t>єрні</a:t>
                      </a:r>
                      <a:endParaRPr lang="ru-RU" dirty="0" smtClean="0"/>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smtClean="0"/>
                        <a:t>Бар</a:t>
                      </a:r>
                      <a:r>
                        <a:rPr lang="en-US" dirty="0" smtClean="0"/>
                        <a:t>’</a:t>
                      </a:r>
                      <a:r>
                        <a:rPr lang="uk-UA" dirty="0" err="1" smtClean="0"/>
                        <a:t>єрні</a:t>
                      </a:r>
                      <a:endParaRPr lang="ru-RU" dirty="0" smtClean="0"/>
                    </a:p>
                    <a:p>
                      <a:endParaRPr lang="ru-RU" dirty="0"/>
                    </a:p>
                  </a:txBody>
                  <a:tcPr/>
                </a:tc>
              </a:tr>
              <a:tr h="370840">
                <a:tc>
                  <a:txBody>
                    <a:bodyPr/>
                    <a:lstStyle/>
                    <a:p>
                      <a:r>
                        <a:rPr lang="ru-RU" dirty="0" smtClean="0"/>
                        <a:t>2021</a:t>
                      </a:r>
                      <a:endParaRPr lang="ru-RU" dirty="0"/>
                    </a:p>
                  </a:txBody>
                  <a:tcPr/>
                </a:tc>
                <a:tc>
                  <a:txBody>
                    <a:bodyPr/>
                    <a:lstStyle/>
                    <a:p>
                      <a:r>
                        <a:rPr lang="ru-RU" dirty="0" smtClean="0"/>
                        <a:t>162</a:t>
                      </a:r>
                      <a:endParaRPr lang="ru-RU" dirty="0"/>
                    </a:p>
                  </a:txBody>
                  <a:tcPr/>
                </a:tc>
                <a:tc>
                  <a:txBody>
                    <a:bodyPr/>
                    <a:lstStyle/>
                    <a:p>
                      <a:r>
                        <a:rPr lang="ru-RU" dirty="0" smtClean="0"/>
                        <a:t>23 (14%)</a:t>
                      </a:r>
                      <a:endParaRPr lang="ru-RU" dirty="0"/>
                    </a:p>
                  </a:txBody>
                  <a:tcPr/>
                </a:tc>
                <a:tc>
                  <a:txBody>
                    <a:bodyPr/>
                    <a:lstStyle/>
                    <a:p>
                      <a:r>
                        <a:rPr lang="ru-RU" dirty="0" smtClean="0"/>
                        <a:t>53 (33%)</a:t>
                      </a:r>
                      <a:endParaRPr lang="ru-RU" dirty="0"/>
                    </a:p>
                  </a:txBody>
                  <a:tcPr/>
                </a:tc>
                <a:tc>
                  <a:txBody>
                    <a:bodyPr/>
                    <a:lstStyle/>
                    <a:p>
                      <a:r>
                        <a:rPr lang="ru-RU" dirty="0" smtClean="0"/>
                        <a:t>86 (53%)</a:t>
                      </a:r>
                      <a:endParaRPr lang="ru-RU" dirty="0"/>
                    </a:p>
                  </a:txBody>
                  <a:tcPr/>
                </a:tc>
              </a:tr>
              <a:tr h="370840">
                <a:tc>
                  <a:txBody>
                    <a:bodyPr/>
                    <a:lstStyle/>
                    <a:p>
                      <a:r>
                        <a:rPr lang="ru-RU" dirty="0" smtClean="0"/>
                        <a:t>2022</a:t>
                      </a:r>
                      <a:endParaRPr lang="ru-RU" dirty="0"/>
                    </a:p>
                  </a:txBody>
                  <a:tcPr/>
                </a:tc>
                <a:tc>
                  <a:txBody>
                    <a:bodyPr/>
                    <a:lstStyle/>
                    <a:p>
                      <a:r>
                        <a:rPr lang="ru-RU" dirty="0" smtClean="0"/>
                        <a:t>81</a:t>
                      </a:r>
                      <a:endParaRPr lang="ru-RU" dirty="0"/>
                    </a:p>
                  </a:txBody>
                  <a:tcPr/>
                </a:tc>
                <a:tc>
                  <a:txBody>
                    <a:bodyPr/>
                    <a:lstStyle/>
                    <a:p>
                      <a:r>
                        <a:rPr lang="ru-RU" dirty="0" smtClean="0"/>
                        <a:t>6 (7%)</a:t>
                      </a:r>
                      <a:endParaRPr lang="ru-RU" dirty="0"/>
                    </a:p>
                  </a:txBody>
                  <a:tcPr/>
                </a:tc>
                <a:tc>
                  <a:txBody>
                    <a:bodyPr/>
                    <a:lstStyle/>
                    <a:p>
                      <a:r>
                        <a:rPr lang="ru-RU" dirty="0" smtClean="0"/>
                        <a:t>55 (67%)</a:t>
                      </a:r>
                      <a:endParaRPr lang="ru-RU" dirty="0"/>
                    </a:p>
                  </a:txBody>
                  <a:tcPr/>
                </a:tc>
                <a:tc>
                  <a:txBody>
                    <a:bodyPr/>
                    <a:lstStyle/>
                    <a:p>
                      <a:r>
                        <a:rPr lang="ru-RU" dirty="0" smtClean="0"/>
                        <a:t>20 (26%)</a:t>
                      </a:r>
                      <a:endParaRPr lang="ru-RU" dirty="0"/>
                    </a:p>
                  </a:txBody>
                  <a:tcPr/>
                </a:tc>
              </a:tr>
              <a:tr h="370840">
                <a:tc>
                  <a:txBody>
                    <a:bodyPr/>
                    <a:lstStyle/>
                    <a:p>
                      <a:r>
                        <a:rPr lang="ru-RU" dirty="0" smtClean="0"/>
                        <a:t>2023</a:t>
                      </a:r>
                      <a:endParaRPr lang="ru-RU" dirty="0"/>
                    </a:p>
                  </a:txBody>
                  <a:tcPr/>
                </a:tc>
                <a:tc>
                  <a:txBody>
                    <a:bodyPr/>
                    <a:lstStyle/>
                    <a:p>
                      <a:r>
                        <a:rPr lang="ru-RU" dirty="0" smtClean="0"/>
                        <a:t>205</a:t>
                      </a:r>
                      <a:endParaRPr lang="ru-RU" dirty="0"/>
                    </a:p>
                  </a:txBody>
                  <a:tcPr/>
                </a:tc>
                <a:tc>
                  <a:txBody>
                    <a:bodyPr/>
                    <a:lstStyle/>
                    <a:p>
                      <a:r>
                        <a:rPr lang="ru-RU" dirty="0" smtClean="0"/>
                        <a:t>20 (10%)</a:t>
                      </a:r>
                      <a:endParaRPr lang="ru-RU" dirty="0"/>
                    </a:p>
                  </a:txBody>
                  <a:tcPr/>
                </a:tc>
                <a:tc>
                  <a:txBody>
                    <a:bodyPr/>
                    <a:lstStyle/>
                    <a:p>
                      <a:r>
                        <a:rPr lang="ru-RU" dirty="0" smtClean="0"/>
                        <a:t>96 (46%)</a:t>
                      </a:r>
                      <a:endParaRPr lang="ru-RU" dirty="0"/>
                    </a:p>
                  </a:txBody>
                  <a:tcPr/>
                </a:tc>
                <a:tc>
                  <a:txBody>
                    <a:bodyPr/>
                    <a:lstStyle/>
                    <a:p>
                      <a:r>
                        <a:rPr lang="ru-RU" dirty="0" smtClean="0"/>
                        <a:t>89 (44%)</a:t>
                      </a:r>
                      <a:endParaRPr lang="ru-RU" dirty="0"/>
                    </a:p>
                  </a:txBody>
                  <a:tcPr/>
                </a:tc>
              </a:tr>
            </a:tbl>
          </a:graphicData>
        </a:graphic>
      </p:graphicFrame>
      <p:sp>
        <p:nvSpPr>
          <p:cNvPr id="5" name="Прямоугольник 4"/>
          <p:cNvSpPr/>
          <p:nvPr/>
        </p:nvSpPr>
        <p:spPr>
          <a:xfrm>
            <a:off x="683568" y="4509120"/>
            <a:ext cx="734481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rgbClr val="FFFF00"/>
                </a:solidFill>
              </a:rPr>
              <a:t>За результатами </a:t>
            </a:r>
            <a:r>
              <a:rPr lang="ru-RU" b="1" dirty="0" err="1" smtClean="0">
                <a:solidFill>
                  <a:srgbClr val="FFFF00"/>
                </a:solidFill>
              </a:rPr>
              <a:t>проведеного</a:t>
            </a:r>
            <a:r>
              <a:rPr lang="ru-RU" b="1" dirty="0" smtClean="0">
                <a:solidFill>
                  <a:srgbClr val="FFFF00"/>
                </a:solidFill>
              </a:rPr>
              <a:t> </a:t>
            </a:r>
            <a:r>
              <a:rPr lang="ru-RU" b="1" dirty="0" err="1" smtClean="0">
                <a:solidFill>
                  <a:srgbClr val="FFFF00"/>
                </a:solidFill>
              </a:rPr>
              <a:t>мон</a:t>
            </a:r>
            <a:r>
              <a:rPr lang="uk-UA" b="1" dirty="0" err="1" smtClean="0">
                <a:solidFill>
                  <a:srgbClr val="FFFF00"/>
                </a:solidFill>
              </a:rPr>
              <a:t>іторингу</a:t>
            </a:r>
            <a:r>
              <a:rPr lang="uk-UA" b="1" dirty="0" smtClean="0">
                <a:solidFill>
                  <a:srgbClr val="FFFF00"/>
                </a:solidFill>
              </a:rPr>
              <a:t> </a:t>
            </a:r>
            <a:r>
              <a:rPr lang="uk-UA" dirty="0" smtClean="0">
                <a:solidFill>
                  <a:srgbClr val="FFFF00"/>
                </a:solidFill>
              </a:rPr>
              <a:t>об'єктів фізичного оточення можливо зробити висновок: за рахунок поступального створення безбар'єрного простору, під час виконання планових будівельних робіт, можлива розбудова </a:t>
            </a:r>
            <a:r>
              <a:rPr lang="uk-UA" dirty="0" err="1" smtClean="0">
                <a:solidFill>
                  <a:srgbClr val="FFFF00"/>
                </a:solidFill>
              </a:rPr>
              <a:t>розгалудженої</a:t>
            </a:r>
            <a:r>
              <a:rPr lang="uk-UA" dirty="0" smtClean="0">
                <a:solidFill>
                  <a:srgbClr val="FFFF00"/>
                </a:solidFill>
              </a:rPr>
              <a:t> мережі об'єктів адаптованих для потреб людей з інвалідністю протягом найближчих </a:t>
            </a:r>
            <a:r>
              <a:rPr lang="uk-UA" b="1" dirty="0" smtClean="0">
                <a:solidFill>
                  <a:srgbClr val="FFFF00"/>
                </a:solidFill>
              </a:rPr>
              <a:t>10-15 років</a:t>
            </a:r>
            <a:endParaRPr lang="ru-RU" b="1" dirty="0">
              <a:solidFill>
                <a:srgbClr val="FFFF00"/>
              </a:solidFill>
            </a:endParaRPr>
          </a:p>
        </p:txBody>
      </p:sp>
    </p:spTree>
    <p:extLst>
      <p:ext uri="{BB962C8B-B14F-4D97-AF65-F5344CB8AC3E}">
        <p14:creationId xmlns:p14="http://schemas.microsoft.com/office/powerpoint/2010/main" val="226303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Фізична безбар</a:t>
            </a:r>
            <a:r>
              <a:rPr lang="en-US" b="1" dirty="0"/>
              <a:t>’</a:t>
            </a:r>
            <a:r>
              <a:rPr lang="uk-UA" b="1" dirty="0" err="1"/>
              <a:t>єрність</a:t>
            </a:r>
            <a:r>
              <a:rPr lang="uk-UA" b="1" dirty="0"/>
              <a:t> </a:t>
            </a:r>
            <a:endParaRPr lang="ru-RU" dirty="0"/>
          </a:p>
        </p:txBody>
      </p:sp>
      <p:sp>
        <p:nvSpPr>
          <p:cNvPr id="3" name="Объект 2"/>
          <p:cNvSpPr>
            <a:spLocks noGrp="1"/>
          </p:cNvSpPr>
          <p:nvPr>
            <p:ph idx="1"/>
          </p:nvPr>
        </p:nvSpPr>
        <p:spPr/>
        <p:txBody>
          <a:bodyPr>
            <a:normAutofit fontScale="92500" lnSpcReduction="10000"/>
          </a:bodyPr>
          <a:lstStyle/>
          <a:p>
            <a:r>
              <a:rPr lang="uk-UA" dirty="0"/>
              <a:t>Із загальної кількості громадського транспорту на маршрутах приміського сполучення (46 автобусів), 7 пристосовані для потреб осіб з інвалідністю. Персонал автостанцій навчений обслуговуванню осіб з інвалідністю. Посадка здійснюється першочергово;</a:t>
            </a:r>
            <a:endParaRPr lang="ru-RU" dirty="0"/>
          </a:p>
          <a:p>
            <a:pPr marL="0" indent="0">
              <a:buNone/>
            </a:pPr>
            <a:endParaRPr lang="ru-RU" dirty="0"/>
          </a:p>
          <a:p>
            <a:r>
              <a:rPr lang="uk-UA" dirty="0"/>
              <a:t>Напрямком, який потребує уваги є </a:t>
            </a:r>
            <a:r>
              <a:rPr lang="uk-UA" dirty="0" err="1"/>
              <a:t>безбар’єрність</a:t>
            </a:r>
            <a:r>
              <a:rPr lang="uk-UA" dirty="0"/>
              <a:t> захисних споруд цивільного захисту. Із загальної кількості ЦЗСЦ 114 об’єктів, більша </a:t>
            </a:r>
            <a:r>
              <a:rPr lang="uk-UA" dirty="0" smtClean="0"/>
              <a:t>частина (із обстежених 10 всі бар</a:t>
            </a:r>
            <a:r>
              <a:rPr lang="en-US" dirty="0" smtClean="0"/>
              <a:t>’</a:t>
            </a:r>
            <a:r>
              <a:rPr lang="uk-UA" dirty="0" err="1" smtClean="0"/>
              <a:t>єрні</a:t>
            </a:r>
            <a:r>
              <a:rPr lang="uk-UA" dirty="0" smtClean="0"/>
              <a:t>) </a:t>
            </a:r>
            <a:r>
              <a:rPr lang="uk-UA" dirty="0"/>
              <a:t>бар’єрна (при виконанні робіт з капітального ремонту, реконструкції, будівництва, враховуються вимоги безбар’єрності).</a:t>
            </a:r>
            <a:endParaRPr lang="ru-RU" dirty="0"/>
          </a:p>
          <a:p>
            <a:endParaRPr lang="ru-RU" dirty="0"/>
          </a:p>
        </p:txBody>
      </p:sp>
    </p:spTree>
    <p:extLst>
      <p:ext uri="{BB962C8B-B14F-4D97-AF65-F5344CB8AC3E}">
        <p14:creationId xmlns:p14="http://schemas.microsoft.com/office/powerpoint/2010/main" val="3084462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Інформаційна, цифрова безбар</a:t>
            </a:r>
            <a:r>
              <a:rPr lang="en-US" b="1" dirty="0" smtClean="0"/>
              <a:t>’</a:t>
            </a:r>
            <a:r>
              <a:rPr lang="uk-UA" b="1" dirty="0" err="1" smtClean="0"/>
              <a:t>єрність</a:t>
            </a:r>
            <a:r>
              <a:rPr lang="uk-UA" b="1" dirty="0" smtClean="0"/>
              <a:t> </a:t>
            </a:r>
            <a:endParaRPr lang="ru-RU" b="1" dirty="0"/>
          </a:p>
        </p:txBody>
      </p:sp>
      <p:sp>
        <p:nvSpPr>
          <p:cNvPr id="3" name="Объект 2"/>
          <p:cNvSpPr>
            <a:spLocks noGrp="1"/>
          </p:cNvSpPr>
          <p:nvPr>
            <p:ph idx="1"/>
          </p:nvPr>
        </p:nvSpPr>
        <p:spPr/>
        <p:txBody>
          <a:bodyPr>
            <a:normAutofit fontScale="62500" lnSpcReduction="20000"/>
          </a:bodyPr>
          <a:lstStyle/>
          <a:p>
            <a:r>
              <a:rPr lang="uk-UA" dirty="0"/>
              <a:t>Сайти органів державної влади та органів місцевого самоврядування адаптовано відповідно до рекомендацій консорціуму </a:t>
            </a:r>
            <a:r>
              <a:rPr lang="en-US" dirty="0"/>
              <a:t>W</a:t>
            </a:r>
            <a:r>
              <a:rPr lang="uk-UA" dirty="0"/>
              <a:t>3</a:t>
            </a:r>
            <a:r>
              <a:rPr lang="en-US" dirty="0"/>
              <a:t>C</a:t>
            </a:r>
            <a:r>
              <a:rPr lang="uk-UA" dirty="0"/>
              <a:t>: передбачено можливість використання </a:t>
            </a:r>
            <a:r>
              <a:rPr lang="uk-UA" dirty="0" err="1"/>
              <a:t>скрін-рідерів</a:t>
            </a:r>
            <a:r>
              <a:rPr lang="uk-UA" dirty="0"/>
              <a:t>; дизайнерські рішення, які стосуються розмірів, кольору шрифтів, елементів </a:t>
            </a:r>
            <a:r>
              <a:rPr lang="uk-UA" dirty="0" err="1"/>
              <a:t>веб-сторінок</a:t>
            </a:r>
            <a:r>
              <a:rPr lang="uk-UA" dirty="0"/>
              <a:t>, </a:t>
            </a:r>
            <a:r>
              <a:rPr lang="ru-RU" dirty="0" err="1" smtClean="0"/>
              <a:t>враховують</a:t>
            </a:r>
            <a:r>
              <a:rPr lang="ru-RU" dirty="0" smtClean="0"/>
              <a:t> </a:t>
            </a:r>
            <a:r>
              <a:rPr lang="uk-UA" dirty="0" smtClean="0"/>
              <a:t>потреби </a:t>
            </a:r>
            <a:r>
              <a:rPr lang="uk-UA" dirty="0"/>
              <a:t>маломобільних груп населення – створені з дотриманням принципів універсального дизайну.</a:t>
            </a:r>
            <a:endParaRPr lang="ru-RU" dirty="0"/>
          </a:p>
          <a:p>
            <a:pPr marL="0" indent="0">
              <a:buNone/>
            </a:pPr>
            <a:endParaRPr lang="ru-RU" dirty="0"/>
          </a:p>
          <a:p>
            <a:r>
              <a:rPr lang="uk-UA" dirty="0"/>
              <a:t>154 заклади соціальної інфраструктури підключено до широкосмугового доступу до Інтернету із швидкістю не менше 100 Мбіт/с. </a:t>
            </a:r>
            <a:endParaRPr lang="ru-RU" dirty="0"/>
          </a:p>
          <a:p>
            <a:pPr marL="0" indent="0">
              <a:buNone/>
            </a:pPr>
            <a:endParaRPr lang="ru-RU" dirty="0"/>
          </a:p>
          <a:p>
            <a:r>
              <a:rPr lang="uk-UA" dirty="0" err="1"/>
              <a:t>Розгалуджена</a:t>
            </a:r>
            <a:r>
              <a:rPr lang="uk-UA" dirty="0"/>
              <a:t> мережа об’єктів телекомунікаційних послуг дозволяє забезпечити </a:t>
            </a:r>
            <a:r>
              <a:rPr lang="ru-RU" dirty="0" err="1" smtClean="0"/>
              <a:t>понад</a:t>
            </a:r>
            <a:r>
              <a:rPr lang="ru-RU" dirty="0" smtClean="0"/>
              <a:t> </a:t>
            </a:r>
            <a:r>
              <a:rPr lang="uk-UA" dirty="0" smtClean="0"/>
              <a:t>90</a:t>
            </a:r>
            <a:r>
              <a:rPr lang="uk-UA" dirty="0"/>
              <a:t>% населення району мобільним </a:t>
            </a:r>
            <a:r>
              <a:rPr lang="uk-UA" dirty="0" err="1"/>
              <a:t>інтернетом</a:t>
            </a:r>
            <a:r>
              <a:rPr lang="uk-UA" dirty="0"/>
              <a:t> на швидкості 3</a:t>
            </a:r>
            <a:r>
              <a:rPr lang="en-US" dirty="0"/>
              <a:t>G</a:t>
            </a:r>
            <a:r>
              <a:rPr lang="uk-UA" dirty="0"/>
              <a:t>/</a:t>
            </a:r>
            <a:r>
              <a:rPr lang="ru-RU" dirty="0"/>
              <a:t>4</a:t>
            </a:r>
            <a:r>
              <a:rPr lang="en-US" dirty="0"/>
              <a:t>G</a:t>
            </a:r>
            <a:endParaRPr lang="ru-RU" dirty="0"/>
          </a:p>
          <a:p>
            <a:pPr marL="0" indent="0">
              <a:buNone/>
            </a:pPr>
            <a:endParaRPr lang="ru-RU" dirty="0"/>
          </a:p>
          <a:p>
            <a:r>
              <a:rPr lang="uk-UA" dirty="0"/>
              <a:t>Працівники органів місцевого самоврядування та РВА долучилися до проходження навчання з питань безбар’єрності на базі ДІЯ Освіта</a:t>
            </a:r>
            <a:endParaRPr lang="ru-RU" dirty="0"/>
          </a:p>
          <a:p>
            <a:pPr marL="0" indent="0">
              <a:buNone/>
            </a:pPr>
            <a:endParaRPr lang="ru-RU" dirty="0"/>
          </a:p>
          <a:p>
            <a:r>
              <a:rPr lang="uk-UA" dirty="0"/>
              <a:t>Особливої уваги потребує наповнення та поширення ресурсу «Мапа безбар’єрності міста». Амбасадори безбар’єрності долучилися до наповнення Мапи, дану практику необхідно поширити на органи місцевого самоврядування із розміщенням розділу Мапа безбар’єрності на офіційних веб-сайтах.</a:t>
            </a:r>
            <a:endParaRPr lang="ru-RU" dirty="0"/>
          </a:p>
          <a:p>
            <a:endParaRPr lang="ru-RU" dirty="0"/>
          </a:p>
        </p:txBody>
      </p:sp>
    </p:spTree>
    <p:extLst>
      <p:ext uri="{BB962C8B-B14F-4D97-AF65-F5344CB8AC3E}">
        <p14:creationId xmlns:p14="http://schemas.microsoft.com/office/powerpoint/2010/main" val="323984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Сус</a:t>
            </a:r>
            <a:r>
              <a:rPr lang="uk-UA" dirty="0" err="1" smtClean="0"/>
              <a:t>пільна</a:t>
            </a:r>
            <a:r>
              <a:rPr lang="uk-UA" dirty="0" smtClean="0"/>
              <a:t> та громадська </a:t>
            </a:r>
            <a:r>
              <a:rPr lang="uk-UA" dirty="0" err="1" smtClean="0"/>
              <a:t>безбарєрність</a:t>
            </a:r>
            <a:r>
              <a:rPr lang="uk-UA" dirty="0" smtClean="0"/>
              <a:t> </a:t>
            </a:r>
            <a:endParaRPr lang="ru-RU" dirty="0"/>
          </a:p>
        </p:txBody>
      </p:sp>
      <p:sp>
        <p:nvSpPr>
          <p:cNvPr id="3" name="Объект 2"/>
          <p:cNvSpPr>
            <a:spLocks noGrp="1"/>
          </p:cNvSpPr>
          <p:nvPr>
            <p:ph idx="1"/>
          </p:nvPr>
        </p:nvSpPr>
        <p:spPr/>
        <p:txBody>
          <a:bodyPr>
            <a:normAutofit fontScale="47500" lnSpcReduction="20000"/>
          </a:bodyPr>
          <a:lstStyle/>
          <a:p>
            <a:r>
              <a:rPr lang="uk-UA" sz="2900" dirty="0"/>
              <a:t>Забезпечено інформування населення про можливість скористатися державними електронними сервісами за допомогою яких можна подати заяву на оформлення пенсії, субсидії, деяких видів допомог, отримання статусу й допомоги для ВПО, повідомлення про пошкоджене майно для ВПО</a:t>
            </a:r>
            <a:endParaRPr lang="ru-RU" sz="2900" dirty="0"/>
          </a:p>
          <a:p>
            <a:pPr marL="0" indent="0">
              <a:buNone/>
            </a:pPr>
            <a:endParaRPr lang="ru-RU" sz="2900" dirty="0"/>
          </a:p>
          <a:p>
            <a:r>
              <a:rPr lang="uk-UA" sz="2900" dirty="0"/>
              <a:t>В районі впроваджуються практики діалогу між різними групами населення та суб’єктами прийняття рішень – створено Раду з питань ВПО, в громадах також створено такі ради, створено та працює координаційна рада з питань сім’ї, гендерної рівності, демографічного розвитку, запобігання та протидії домашньому насильству та протидії торгівлі людьми.</a:t>
            </a:r>
            <a:endParaRPr lang="ru-RU" sz="2900" dirty="0"/>
          </a:p>
          <a:p>
            <a:endParaRPr lang="uk-UA" sz="2900" dirty="0" smtClean="0"/>
          </a:p>
          <a:p>
            <a:r>
              <a:rPr lang="uk-UA" sz="2900" dirty="0" smtClean="0"/>
              <a:t>В </a:t>
            </a:r>
            <a:r>
              <a:rPr lang="uk-UA" sz="2900" dirty="0"/>
              <a:t>місті Олександрія та </a:t>
            </a:r>
            <a:r>
              <a:rPr lang="uk-UA" sz="2900" dirty="0" smtClean="0"/>
              <a:t>Світловодськ та сел. Пантаївка </a:t>
            </a:r>
            <a:r>
              <a:rPr lang="uk-UA" sz="2900" dirty="0"/>
              <a:t>відкриті гінекологічні кабінети безбар’єрного доступу для жінок, які постраждали від гендерно-зумовленого насильства.</a:t>
            </a:r>
            <a:endParaRPr lang="ru-RU" sz="2900" dirty="0"/>
          </a:p>
          <a:p>
            <a:endParaRPr lang="uk-UA" sz="2900" dirty="0" smtClean="0"/>
          </a:p>
          <a:p>
            <a:r>
              <a:rPr lang="uk-UA" sz="2900" dirty="0" smtClean="0"/>
              <a:t>В </a:t>
            </a:r>
            <a:r>
              <a:rPr lang="uk-UA" sz="2900" dirty="0"/>
              <a:t>Олександрійській ТГ та </a:t>
            </a:r>
            <a:r>
              <a:rPr lang="uk-UA" sz="2900" dirty="0" err="1"/>
              <a:t>Приютівській</a:t>
            </a:r>
            <a:r>
              <a:rPr lang="uk-UA" sz="2900" dirty="0"/>
              <a:t> ТГ реалізується </a:t>
            </a:r>
            <a:r>
              <a:rPr lang="uk-UA" sz="2900" dirty="0" err="1"/>
              <a:t>проєкт</a:t>
            </a:r>
            <a:r>
              <a:rPr lang="uk-UA" sz="2900" dirty="0"/>
              <a:t> «Жіноче підприємництво – крок до фінансової безпеки» з метою розширення економічних прав та можливостей жінок шляхом надання знань та навичок щодо розвитку підприємництва, розробки та </a:t>
            </a:r>
            <a:r>
              <a:rPr lang="uk-UA" sz="2900" dirty="0" err="1"/>
              <a:t>адвокації</a:t>
            </a:r>
            <a:r>
              <a:rPr lang="uk-UA" sz="2900" dirty="0"/>
              <a:t> місцевих програм підтримки.</a:t>
            </a:r>
            <a:endParaRPr lang="ru-RU" sz="2900" dirty="0"/>
          </a:p>
          <a:p>
            <a:endParaRPr lang="uk-UA" sz="2900" dirty="0" smtClean="0"/>
          </a:p>
          <a:p>
            <a:r>
              <a:rPr lang="uk-UA" sz="2900" dirty="0" smtClean="0"/>
              <a:t>20 </a:t>
            </a:r>
            <a:r>
              <a:rPr lang="uk-UA" sz="2900" dirty="0"/>
              <a:t>лютого 2024 року з нагоди відзначення Всесвітнього дня соціальної справедливості було проведено Круглий стіл на тему «</a:t>
            </a:r>
            <a:r>
              <a:rPr lang="uk-UA" sz="2900" dirty="0" err="1"/>
              <a:t>Безбар</a:t>
            </a:r>
            <a:r>
              <a:rPr lang="ru-RU" sz="2900" dirty="0"/>
              <a:t>’</a:t>
            </a:r>
            <a:r>
              <a:rPr lang="uk-UA" sz="2900" dirty="0" err="1"/>
              <a:t>єрна</a:t>
            </a:r>
            <a:r>
              <a:rPr lang="uk-UA" sz="2900" dirty="0"/>
              <a:t> </a:t>
            </a:r>
            <a:r>
              <a:rPr lang="uk-UA" sz="2900" dirty="0" err="1"/>
              <a:t>Олександрійщина</a:t>
            </a:r>
            <a:r>
              <a:rPr lang="uk-UA" sz="2900" dirty="0"/>
              <a:t>: плани і реальність» в якому прийняли участь представники влади, громадських організацій депутати Олександрійської районної та Кропивницької міської рад</a:t>
            </a:r>
            <a:endParaRPr lang="ru-RU" sz="2900" dirty="0"/>
          </a:p>
          <a:p>
            <a:endParaRPr lang="ru-RU" dirty="0"/>
          </a:p>
        </p:txBody>
      </p:sp>
    </p:spTree>
    <p:extLst>
      <p:ext uri="{BB962C8B-B14F-4D97-AF65-F5344CB8AC3E}">
        <p14:creationId xmlns:p14="http://schemas.microsoft.com/office/powerpoint/2010/main" val="4051198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553</TotalTime>
  <Words>943</Words>
  <Application>Microsoft Office PowerPoint</Application>
  <PresentationFormat>Экран (4:3)</PresentationFormat>
  <Paragraphs>155</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Інформаційна довідка щодо створення безбар’єрного простору на території Олександрійського району</vt:lpstr>
      <vt:lpstr>Розпорядженням КМУ від 14 квітня 2021 року № 366-р схвалено Національну стратегію із створення безбар'єрного простору в Україні на період до 2030 року, на території району у 2023-24 роках виконується відповідно до розпорядження начальника РВА від 27 квітня 2023 року № 403-р та від 16 травня 2024 року № 518-р</vt:lpstr>
      <vt:lpstr>Олександрійський район</vt:lpstr>
      <vt:lpstr>Олександрійський район</vt:lpstr>
      <vt:lpstr>Стратегією визначено основні напрямки за якими впроваджується безбар’єрність </vt:lpstr>
      <vt:lpstr>Фізична безбар’єрність </vt:lpstr>
      <vt:lpstr>Фізична безбар’єрність </vt:lpstr>
      <vt:lpstr>Інформаційна, цифрова безбар’єрність </vt:lpstr>
      <vt:lpstr>Суспільна та громадська безбарєрність </vt:lpstr>
      <vt:lpstr>Освітня безбар’єрність </vt:lpstr>
      <vt:lpstr>Економічна безбар’єрність </vt:lpstr>
      <vt:lpstr>Економічна безбар’єрність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rda9</dc:creator>
  <cp:lastModifiedBy>rda9</cp:lastModifiedBy>
  <cp:revision>22</cp:revision>
  <cp:lastPrinted>2024-07-04T05:46:53Z</cp:lastPrinted>
  <dcterms:created xsi:type="dcterms:W3CDTF">2024-07-02T05:29:00Z</dcterms:created>
  <dcterms:modified xsi:type="dcterms:W3CDTF">2025-03-26T09:56:38Z</dcterms:modified>
</cp:coreProperties>
</file>