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12192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Geist" panose="020B0604020202020204" charset="-52"/>
      <p:regular r:id="rId27"/>
    </p:embeddedFont>
    <p:embeddedFont>
      <p:font typeface="Geist Bold" panose="020B0604020202020204" charset="-52"/>
      <p:regular r:id="rId28"/>
    </p:embeddedFont>
    <p:embeddedFont>
      <p:font typeface="Geist Light" panose="020B0604020202020204" charset="-52"/>
      <p:regular r:id="rId29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4" d="100"/>
          <a:sy n="54" d="100"/>
        </p:scale>
        <p:origin x="77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194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REXSD7vfyD8uBeycA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391215" y="0"/>
            <a:ext cx="4800480" cy="6858000"/>
          </a:xfrm>
          <a:prstGeom prst="rect">
            <a:avLst/>
          </a:prstGeom>
          <a:solidFill>
            <a:srgbClr val="101620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0839" y="1091406"/>
            <a:ext cx="3506303" cy="467518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61475" y="1813024"/>
            <a:ext cx="6296860" cy="245705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8000"/>
              </a:lnSpc>
              <a:buNone/>
            </a:pPr>
            <a:r>
              <a:rPr lang="en-US" sz="37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Рейтинг молодіжних центрів і просторів Кіровоградської області  2026</a:t>
            </a:r>
            <a:endParaRPr lang="en-US" sz="3700" dirty="0"/>
          </a:p>
        </p:txBody>
      </p:sp>
      <p:sp>
        <p:nvSpPr>
          <p:cNvPr id="5" name="Text 2"/>
          <p:cNvSpPr/>
          <p:nvPr/>
        </p:nvSpPr>
        <p:spPr>
          <a:xfrm>
            <a:off x="661475" y="4553545"/>
            <a:ext cx="6296860" cy="4913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Інструкція для керівників і представників                                                        молодіжних центрів та просторів</a:t>
            </a:r>
            <a:endParaRPr lang="en-US" sz="14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75" y="630535"/>
            <a:ext cx="10868745" cy="614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7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Критерії: Молодь і участь</a:t>
            </a:r>
            <a:endParaRPr lang="en-US" sz="3700" dirty="0"/>
          </a:p>
        </p:txBody>
      </p:sp>
      <p:sp>
        <p:nvSpPr>
          <p:cNvPr id="3" name="Shape 1"/>
          <p:cNvSpPr/>
          <p:nvPr/>
        </p:nvSpPr>
        <p:spPr>
          <a:xfrm>
            <a:off x="661475" y="1622822"/>
            <a:ext cx="10868745" cy="3447058"/>
          </a:xfrm>
          <a:prstGeom prst="roundRect">
            <a:avLst>
              <a:gd name="adj" fmla="val 2303"/>
            </a:avLst>
          </a:prstGeom>
          <a:noFill/>
          <a:ln w="635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661475" y="2117527"/>
            <a:ext cx="10868745" cy="11814"/>
          </a:xfrm>
          <a:prstGeom prst="rect">
            <a:avLst/>
          </a:prstGeom>
          <a:solidFill>
            <a:srgbClr val="FFFFFF">
              <a:alpha val="24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661475" y="2609056"/>
            <a:ext cx="10868745" cy="11814"/>
          </a:xfrm>
          <a:prstGeom prst="rect">
            <a:avLst/>
          </a:prstGeom>
          <a:solidFill>
            <a:srgbClr val="FFFFFF">
              <a:alpha val="24000"/>
            </a:srgbClr>
          </a:solidFill>
          <a:ln/>
        </p:spPr>
      </p:sp>
      <p:sp>
        <p:nvSpPr>
          <p:cNvPr id="6" name="Shape 4"/>
          <p:cNvSpPr/>
          <p:nvPr/>
        </p:nvSpPr>
        <p:spPr>
          <a:xfrm>
            <a:off x="661475" y="3100586"/>
            <a:ext cx="10868745" cy="11814"/>
          </a:xfrm>
          <a:prstGeom prst="rect">
            <a:avLst/>
          </a:prstGeom>
          <a:solidFill>
            <a:srgbClr val="FFFFFF">
              <a:alpha val="24000"/>
            </a:srgbClr>
          </a:solidFill>
          <a:ln/>
        </p:spPr>
      </p:sp>
      <p:sp>
        <p:nvSpPr>
          <p:cNvPr id="7" name="Shape 5"/>
          <p:cNvSpPr/>
          <p:nvPr/>
        </p:nvSpPr>
        <p:spPr>
          <a:xfrm>
            <a:off x="661475" y="3592116"/>
            <a:ext cx="10868745" cy="11814"/>
          </a:xfrm>
          <a:prstGeom prst="rect">
            <a:avLst/>
          </a:prstGeom>
          <a:solidFill>
            <a:srgbClr val="FFFFFF">
              <a:alpha val="24000"/>
            </a:srgbClr>
          </a:solidFill>
          <a:ln/>
        </p:spPr>
      </p:sp>
      <p:sp>
        <p:nvSpPr>
          <p:cNvPr id="8" name="Shape 6"/>
          <p:cNvSpPr/>
          <p:nvPr/>
        </p:nvSpPr>
        <p:spPr>
          <a:xfrm>
            <a:off x="661475" y="4083645"/>
            <a:ext cx="10868745" cy="11814"/>
          </a:xfrm>
          <a:prstGeom prst="rect">
            <a:avLst/>
          </a:prstGeom>
          <a:solidFill>
            <a:srgbClr val="FFFFFF">
              <a:alpha val="24000"/>
            </a:srgbClr>
          </a:solidFill>
          <a:ln/>
        </p:spPr>
      </p:sp>
      <p:sp>
        <p:nvSpPr>
          <p:cNvPr id="9" name="Shape 7"/>
          <p:cNvSpPr/>
          <p:nvPr/>
        </p:nvSpPr>
        <p:spPr>
          <a:xfrm>
            <a:off x="661475" y="4575175"/>
            <a:ext cx="10868745" cy="11814"/>
          </a:xfrm>
          <a:prstGeom prst="rect">
            <a:avLst/>
          </a:prstGeom>
          <a:solidFill>
            <a:srgbClr val="FFFFFF">
              <a:alpha val="24000"/>
            </a:srgbClr>
          </a:solidFill>
          <a:ln/>
        </p:spPr>
      </p:sp>
      <p:sp>
        <p:nvSpPr>
          <p:cNvPr id="10" name="Shape 8"/>
          <p:cNvSpPr/>
          <p:nvPr/>
        </p:nvSpPr>
        <p:spPr>
          <a:xfrm>
            <a:off x="1536364" y="1622822"/>
            <a:ext cx="11814" cy="3447058"/>
          </a:xfrm>
          <a:prstGeom prst="rect">
            <a:avLst/>
          </a:prstGeom>
          <a:solidFill>
            <a:srgbClr val="FFFFFF">
              <a:alpha val="24000"/>
            </a:srgbClr>
          </a:solidFill>
          <a:ln/>
        </p:spPr>
      </p:sp>
      <p:sp>
        <p:nvSpPr>
          <p:cNvPr id="11" name="Shape 9"/>
          <p:cNvSpPr/>
          <p:nvPr/>
        </p:nvSpPr>
        <p:spPr>
          <a:xfrm>
            <a:off x="8809909" y="1622822"/>
            <a:ext cx="11814" cy="3447058"/>
          </a:xfrm>
          <a:prstGeom prst="rect">
            <a:avLst/>
          </a:prstGeom>
          <a:solidFill>
            <a:srgbClr val="FFFFFF">
              <a:alpha val="24000"/>
            </a:srgbClr>
          </a:solidFill>
          <a:ln/>
        </p:spPr>
      </p:sp>
      <p:sp>
        <p:nvSpPr>
          <p:cNvPr id="12" name="Shape 10"/>
          <p:cNvSpPr/>
          <p:nvPr/>
        </p:nvSpPr>
        <p:spPr>
          <a:xfrm>
            <a:off x="667924" y="1629172"/>
            <a:ext cx="868440" cy="488355"/>
          </a:xfrm>
          <a:prstGeom prst="rect">
            <a:avLst/>
          </a:prstGeom>
          <a:solidFill>
            <a:srgbClr val="1F2A5D"/>
          </a:solidFill>
          <a:ln/>
        </p:spPr>
      </p:sp>
      <p:sp>
        <p:nvSpPr>
          <p:cNvPr id="13" name="Text 11"/>
          <p:cNvSpPr/>
          <p:nvPr/>
        </p:nvSpPr>
        <p:spPr>
          <a:xfrm>
            <a:off x="856931" y="1748929"/>
            <a:ext cx="1096836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b="1" dirty="0">
                <a:solidFill>
                  <a:srgbClr val="FFFFFF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№</a:t>
            </a:r>
            <a:endParaRPr lang="en-US" sz="1450" dirty="0"/>
          </a:p>
        </p:txBody>
      </p:sp>
      <p:sp>
        <p:nvSpPr>
          <p:cNvPr id="14" name="Shape 12"/>
          <p:cNvSpPr/>
          <p:nvPr/>
        </p:nvSpPr>
        <p:spPr>
          <a:xfrm>
            <a:off x="1536364" y="1629172"/>
            <a:ext cx="7273545" cy="488355"/>
          </a:xfrm>
          <a:prstGeom prst="rect">
            <a:avLst/>
          </a:prstGeom>
          <a:solidFill>
            <a:srgbClr val="1F2A5D"/>
          </a:solidFill>
          <a:ln/>
        </p:spPr>
      </p:sp>
      <p:sp>
        <p:nvSpPr>
          <p:cNvPr id="15" name="Text 13"/>
          <p:cNvSpPr/>
          <p:nvPr/>
        </p:nvSpPr>
        <p:spPr>
          <a:xfrm>
            <a:off x="1728546" y="1748929"/>
            <a:ext cx="7498766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b="1" dirty="0">
                <a:solidFill>
                  <a:srgbClr val="FFFFFF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Критерій</a:t>
            </a:r>
            <a:endParaRPr lang="en-US" sz="1450" dirty="0"/>
          </a:p>
        </p:txBody>
      </p:sp>
      <p:sp>
        <p:nvSpPr>
          <p:cNvPr id="16" name="Shape 14"/>
          <p:cNvSpPr/>
          <p:nvPr/>
        </p:nvSpPr>
        <p:spPr>
          <a:xfrm>
            <a:off x="8809909" y="1629172"/>
            <a:ext cx="2713962" cy="488355"/>
          </a:xfrm>
          <a:prstGeom prst="rect">
            <a:avLst/>
          </a:prstGeom>
          <a:solidFill>
            <a:srgbClr val="1F2A5D"/>
          </a:solidFill>
          <a:ln/>
        </p:spPr>
      </p:sp>
      <p:sp>
        <p:nvSpPr>
          <p:cNvPr id="17" name="Text 15"/>
          <p:cNvSpPr/>
          <p:nvPr/>
        </p:nvSpPr>
        <p:spPr>
          <a:xfrm>
            <a:off x="9002090" y="1748929"/>
            <a:ext cx="2942358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b="1" dirty="0">
                <a:solidFill>
                  <a:srgbClr val="FFFFFF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Макс. балів</a:t>
            </a:r>
            <a:endParaRPr lang="en-US" sz="1450" dirty="0"/>
          </a:p>
        </p:txBody>
      </p:sp>
      <p:sp>
        <p:nvSpPr>
          <p:cNvPr id="18" name="Text 16"/>
          <p:cNvSpPr/>
          <p:nvPr/>
        </p:nvSpPr>
        <p:spPr>
          <a:xfrm>
            <a:off x="856931" y="2240459"/>
            <a:ext cx="1096836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4</a:t>
            </a:r>
            <a:endParaRPr lang="en-US" sz="1450" dirty="0"/>
          </a:p>
        </p:txBody>
      </p:sp>
      <p:sp>
        <p:nvSpPr>
          <p:cNvPr id="19" name="Text 17"/>
          <p:cNvSpPr/>
          <p:nvPr/>
        </p:nvSpPr>
        <p:spPr>
          <a:xfrm>
            <a:off x="1728546" y="2240459"/>
            <a:ext cx="7498766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Охоплення молоді</a:t>
            </a:r>
            <a:endParaRPr lang="en-US" sz="1450" dirty="0"/>
          </a:p>
        </p:txBody>
      </p:sp>
      <p:sp>
        <p:nvSpPr>
          <p:cNvPr id="20" name="Text 18"/>
          <p:cNvSpPr/>
          <p:nvPr/>
        </p:nvSpPr>
        <p:spPr>
          <a:xfrm>
            <a:off x="8697298" y="2240459"/>
            <a:ext cx="2942358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7</a:t>
            </a:r>
            <a:endParaRPr lang="en-US" sz="1450" dirty="0"/>
          </a:p>
        </p:txBody>
      </p:sp>
      <p:sp>
        <p:nvSpPr>
          <p:cNvPr id="21" name="Text 19"/>
          <p:cNvSpPr/>
          <p:nvPr/>
        </p:nvSpPr>
        <p:spPr>
          <a:xfrm>
            <a:off x="856931" y="2731988"/>
            <a:ext cx="1096836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5</a:t>
            </a:r>
            <a:endParaRPr lang="en-US" sz="1450" dirty="0"/>
          </a:p>
        </p:txBody>
      </p:sp>
      <p:sp>
        <p:nvSpPr>
          <p:cNvPr id="22" name="Text 20"/>
          <p:cNvSpPr/>
          <p:nvPr/>
        </p:nvSpPr>
        <p:spPr>
          <a:xfrm>
            <a:off x="1728546" y="2731988"/>
            <a:ext cx="7498766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Участь молоді в рішеннях</a:t>
            </a:r>
            <a:endParaRPr lang="en-US" sz="1450" dirty="0"/>
          </a:p>
        </p:txBody>
      </p:sp>
      <p:sp>
        <p:nvSpPr>
          <p:cNvPr id="23" name="Text 21"/>
          <p:cNvSpPr/>
          <p:nvPr/>
        </p:nvSpPr>
        <p:spPr>
          <a:xfrm>
            <a:off x="8697298" y="2731988"/>
            <a:ext cx="2942358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8</a:t>
            </a:r>
            <a:endParaRPr lang="en-US" sz="1450" dirty="0"/>
          </a:p>
        </p:txBody>
      </p:sp>
      <p:sp>
        <p:nvSpPr>
          <p:cNvPr id="24" name="Text 22"/>
          <p:cNvSpPr/>
          <p:nvPr/>
        </p:nvSpPr>
        <p:spPr>
          <a:xfrm>
            <a:off x="856931" y="3223518"/>
            <a:ext cx="1096836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21</a:t>
            </a:r>
            <a:endParaRPr lang="en-US" sz="1450" dirty="0"/>
          </a:p>
        </p:txBody>
      </p:sp>
      <p:sp>
        <p:nvSpPr>
          <p:cNvPr id="25" name="Text 23"/>
          <p:cNvSpPr/>
          <p:nvPr/>
        </p:nvSpPr>
        <p:spPr>
          <a:xfrm>
            <a:off x="1728546" y="3223518"/>
            <a:ext cx="7498766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Гендерна рівність і недискримінація</a:t>
            </a:r>
            <a:endParaRPr lang="en-US" sz="1450" dirty="0"/>
          </a:p>
        </p:txBody>
      </p:sp>
      <p:sp>
        <p:nvSpPr>
          <p:cNvPr id="26" name="Text 24"/>
          <p:cNvSpPr/>
          <p:nvPr/>
        </p:nvSpPr>
        <p:spPr>
          <a:xfrm>
            <a:off x="8697298" y="3223518"/>
            <a:ext cx="2942358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4</a:t>
            </a:r>
            <a:endParaRPr lang="en-US" sz="1450" dirty="0"/>
          </a:p>
        </p:txBody>
      </p:sp>
      <p:sp>
        <p:nvSpPr>
          <p:cNvPr id="27" name="Text 25"/>
          <p:cNvSpPr/>
          <p:nvPr/>
        </p:nvSpPr>
        <p:spPr>
          <a:xfrm>
            <a:off x="856931" y="3715048"/>
            <a:ext cx="1096836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22</a:t>
            </a:r>
            <a:endParaRPr lang="en-US" sz="1450" dirty="0"/>
          </a:p>
        </p:txBody>
      </p:sp>
      <p:sp>
        <p:nvSpPr>
          <p:cNvPr id="28" name="Text 26"/>
          <p:cNvSpPr/>
          <p:nvPr/>
        </p:nvSpPr>
        <p:spPr>
          <a:xfrm>
            <a:off x="1728546" y="3715048"/>
            <a:ext cx="7498766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Доступність, інклюзивність і безпека</a:t>
            </a:r>
            <a:endParaRPr lang="en-US" sz="1450" dirty="0"/>
          </a:p>
        </p:txBody>
      </p:sp>
      <p:sp>
        <p:nvSpPr>
          <p:cNvPr id="29" name="Text 27"/>
          <p:cNvSpPr/>
          <p:nvPr/>
        </p:nvSpPr>
        <p:spPr>
          <a:xfrm>
            <a:off x="8697298" y="3715048"/>
            <a:ext cx="2942358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5</a:t>
            </a:r>
            <a:endParaRPr lang="en-US" sz="1450" dirty="0"/>
          </a:p>
        </p:txBody>
      </p:sp>
      <p:sp>
        <p:nvSpPr>
          <p:cNvPr id="30" name="Text 28"/>
          <p:cNvSpPr/>
          <p:nvPr/>
        </p:nvSpPr>
        <p:spPr>
          <a:xfrm>
            <a:off x="856931" y="4206577"/>
            <a:ext cx="1096836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23</a:t>
            </a:r>
            <a:endParaRPr lang="en-US" sz="1450" dirty="0"/>
          </a:p>
        </p:txBody>
      </p:sp>
      <p:sp>
        <p:nvSpPr>
          <p:cNvPr id="31" name="Text 29"/>
          <p:cNvSpPr/>
          <p:nvPr/>
        </p:nvSpPr>
        <p:spPr>
          <a:xfrm>
            <a:off x="1728546" y="4206577"/>
            <a:ext cx="7498766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Робота з молоддю поза приміщенням</a:t>
            </a:r>
            <a:endParaRPr lang="en-US" sz="1450" dirty="0"/>
          </a:p>
        </p:txBody>
      </p:sp>
      <p:sp>
        <p:nvSpPr>
          <p:cNvPr id="32" name="Text 30"/>
          <p:cNvSpPr/>
          <p:nvPr/>
        </p:nvSpPr>
        <p:spPr>
          <a:xfrm>
            <a:off x="8697298" y="4206577"/>
            <a:ext cx="2942358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3</a:t>
            </a:r>
            <a:endParaRPr lang="en-US" sz="1450" dirty="0"/>
          </a:p>
        </p:txBody>
      </p:sp>
      <p:sp>
        <p:nvSpPr>
          <p:cNvPr id="33" name="Text 31"/>
          <p:cNvSpPr/>
          <p:nvPr/>
        </p:nvSpPr>
        <p:spPr>
          <a:xfrm>
            <a:off x="856931" y="4698107"/>
            <a:ext cx="1096836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24</a:t>
            </a:r>
            <a:endParaRPr lang="en-US" sz="1450" dirty="0"/>
          </a:p>
        </p:txBody>
      </p:sp>
      <p:sp>
        <p:nvSpPr>
          <p:cNvPr id="34" name="Text 32"/>
          <p:cNvSpPr/>
          <p:nvPr/>
        </p:nvSpPr>
        <p:spPr>
          <a:xfrm>
            <a:off x="1728546" y="4698107"/>
            <a:ext cx="7498766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Мобільність молоді</a:t>
            </a:r>
            <a:endParaRPr lang="en-US" sz="1450" dirty="0"/>
          </a:p>
        </p:txBody>
      </p:sp>
      <p:sp>
        <p:nvSpPr>
          <p:cNvPr id="35" name="Text 33"/>
          <p:cNvSpPr/>
          <p:nvPr/>
        </p:nvSpPr>
        <p:spPr>
          <a:xfrm>
            <a:off x="8697298" y="4698107"/>
            <a:ext cx="2942358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3</a:t>
            </a:r>
            <a:endParaRPr lang="en-US" sz="1450" dirty="0"/>
          </a:p>
        </p:txBody>
      </p:sp>
      <p:sp>
        <p:nvSpPr>
          <p:cNvPr id="36" name="Shape 34"/>
          <p:cNvSpPr/>
          <p:nvPr/>
        </p:nvSpPr>
        <p:spPr>
          <a:xfrm>
            <a:off x="661475" y="5282505"/>
            <a:ext cx="10868745" cy="944860"/>
          </a:xfrm>
          <a:prstGeom prst="roundRect">
            <a:avLst>
              <a:gd name="adj" fmla="val 8402"/>
            </a:avLst>
          </a:prstGeom>
          <a:solidFill>
            <a:srgbClr val="002A80"/>
          </a:solidFill>
          <a:ln/>
        </p:spPr>
      </p:sp>
      <p:pic>
        <p:nvPicPr>
          <p:cNvPr id="3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482" y="5524798"/>
            <a:ext cx="236234" cy="189012"/>
          </a:xfrm>
          <a:prstGeom prst="rect">
            <a:avLst/>
          </a:prstGeom>
        </p:spPr>
      </p:pic>
      <p:sp>
        <p:nvSpPr>
          <p:cNvPr id="38" name="Text 35"/>
          <p:cNvSpPr/>
          <p:nvPr/>
        </p:nvSpPr>
        <p:spPr>
          <a:xfrm>
            <a:off x="1275723" y="5518745"/>
            <a:ext cx="10065490" cy="4913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Критерій 5 «Участь молоді в рішеннях» має найвищу вагу в цій групі — </a:t>
            </a:r>
            <a:r>
              <a:rPr lang="en-US" sz="1450" b="1" dirty="0">
                <a:solidFill>
                  <a:srgbClr val="FFFFFF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8 балів</a:t>
            </a:r>
            <a:r>
              <a:rPr lang="en-US" sz="14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 Підтверджуйте реальні механізми залучення молоді до управління.</a:t>
            </a:r>
            <a:endParaRPr lang="en-US" sz="14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75" y="783530"/>
            <a:ext cx="10868745" cy="5836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5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Критерії: Програми та зміст</a:t>
            </a:r>
            <a:endParaRPr lang="en-US" sz="3500" dirty="0"/>
          </a:p>
        </p:txBody>
      </p:sp>
      <p:sp>
        <p:nvSpPr>
          <p:cNvPr id="3" name="Shape 1"/>
          <p:cNvSpPr/>
          <p:nvPr/>
        </p:nvSpPr>
        <p:spPr>
          <a:xfrm>
            <a:off x="661475" y="1814909"/>
            <a:ext cx="7137420" cy="4067572"/>
          </a:xfrm>
          <a:prstGeom prst="roundRect">
            <a:avLst>
              <a:gd name="adj" fmla="val 1854"/>
            </a:avLst>
          </a:prstGeom>
          <a:noFill/>
          <a:ln w="635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661475" y="2269331"/>
            <a:ext cx="7137420" cy="11223"/>
          </a:xfrm>
          <a:prstGeom prst="rect">
            <a:avLst/>
          </a:prstGeom>
          <a:solidFill>
            <a:srgbClr val="FFFFFF">
              <a:alpha val="24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661475" y="2720578"/>
            <a:ext cx="7137420" cy="11223"/>
          </a:xfrm>
          <a:prstGeom prst="rect">
            <a:avLst/>
          </a:prstGeom>
          <a:solidFill>
            <a:srgbClr val="FFFFFF">
              <a:alpha val="24000"/>
            </a:srgbClr>
          </a:solidFill>
          <a:ln/>
        </p:spPr>
      </p:sp>
      <p:sp>
        <p:nvSpPr>
          <p:cNvPr id="6" name="Shape 4"/>
          <p:cNvSpPr/>
          <p:nvPr/>
        </p:nvSpPr>
        <p:spPr>
          <a:xfrm>
            <a:off x="661475" y="3171825"/>
            <a:ext cx="7137420" cy="11223"/>
          </a:xfrm>
          <a:prstGeom prst="rect">
            <a:avLst/>
          </a:prstGeom>
          <a:solidFill>
            <a:srgbClr val="FFFFFF">
              <a:alpha val="24000"/>
            </a:srgbClr>
          </a:solidFill>
          <a:ln/>
        </p:spPr>
      </p:sp>
      <p:sp>
        <p:nvSpPr>
          <p:cNvPr id="7" name="Shape 5"/>
          <p:cNvSpPr/>
          <p:nvPr/>
        </p:nvSpPr>
        <p:spPr>
          <a:xfrm>
            <a:off x="661475" y="3623072"/>
            <a:ext cx="7137420" cy="11223"/>
          </a:xfrm>
          <a:prstGeom prst="rect">
            <a:avLst/>
          </a:prstGeom>
          <a:solidFill>
            <a:srgbClr val="FFFFFF">
              <a:alpha val="24000"/>
            </a:srgbClr>
          </a:solidFill>
          <a:ln/>
        </p:spPr>
      </p:sp>
      <p:sp>
        <p:nvSpPr>
          <p:cNvPr id="8" name="Shape 6"/>
          <p:cNvSpPr/>
          <p:nvPr/>
        </p:nvSpPr>
        <p:spPr>
          <a:xfrm>
            <a:off x="661475" y="4074319"/>
            <a:ext cx="7137420" cy="11223"/>
          </a:xfrm>
          <a:prstGeom prst="rect">
            <a:avLst/>
          </a:prstGeom>
          <a:solidFill>
            <a:srgbClr val="FFFFFF">
              <a:alpha val="24000"/>
            </a:srgbClr>
          </a:solidFill>
          <a:ln/>
        </p:spPr>
      </p:sp>
      <p:sp>
        <p:nvSpPr>
          <p:cNvPr id="9" name="Shape 7"/>
          <p:cNvSpPr/>
          <p:nvPr/>
        </p:nvSpPr>
        <p:spPr>
          <a:xfrm>
            <a:off x="661475" y="4525566"/>
            <a:ext cx="7137420" cy="11223"/>
          </a:xfrm>
          <a:prstGeom prst="rect">
            <a:avLst/>
          </a:prstGeom>
          <a:solidFill>
            <a:srgbClr val="FFFFFF">
              <a:alpha val="24000"/>
            </a:srgbClr>
          </a:solidFill>
          <a:ln/>
        </p:spPr>
      </p:sp>
      <p:sp>
        <p:nvSpPr>
          <p:cNvPr id="10" name="Shape 8"/>
          <p:cNvSpPr/>
          <p:nvPr/>
        </p:nvSpPr>
        <p:spPr>
          <a:xfrm>
            <a:off x="661475" y="4976813"/>
            <a:ext cx="7137420" cy="11223"/>
          </a:xfrm>
          <a:prstGeom prst="rect">
            <a:avLst/>
          </a:prstGeom>
          <a:solidFill>
            <a:srgbClr val="FFFFFF">
              <a:alpha val="24000"/>
            </a:srgbClr>
          </a:solidFill>
          <a:ln/>
        </p:spPr>
      </p:sp>
      <p:sp>
        <p:nvSpPr>
          <p:cNvPr id="11" name="Shape 9"/>
          <p:cNvSpPr/>
          <p:nvPr/>
        </p:nvSpPr>
        <p:spPr>
          <a:xfrm>
            <a:off x="661475" y="5428059"/>
            <a:ext cx="7137420" cy="11223"/>
          </a:xfrm>
          <a:prstGeom prst="rect">
            <a:avLst/>
          </a:prstGeom>
          <a:solidFill>
            <a:srgbClr val="FFFFFF">
              <a:alpha val="24000"/>
            </a:srgbClr>
          </a:solidFill>
          <a:ln/>
        </p:spPr>
      </p:sp>
      <p:sp>
        <p:nvSpPr>
          <p:cNvPr id="12" name="Shape 10"/>
          <p:cNvSpPr/>
          <p:nvPr/>
        </p:nvSpPr>
        <p:spPr>
          <a:xfrm>
            <a:off x="1380297" y="1814909"/>
            <a:ext cx="11223" cy="4067572"/>
          </a:xfrm>
          <a:prstGeom prst="rect">
            <a:avLst/>
          </a:prstGeom>
          <a:solidFill>
            <a:srgbClr val="FFFFFF">
              <a:alpha val="24000"/>
            </a:srgbClr>
          </a:solidFill>
          <a:ln/>
        </p:spPr>
      </p:sp>
      <p:sp>
        <p:nvSpPr>
          <p:cNvPr id="13" name="Shape 11"/>
          <p:cNvSpPr/>
          <p:nvPr/>
        </p:nvSpPr>
        <p:spPr>
          <a:xfrm>
            <a:off x="6367601" y="1814909"/>
            <a:ext cx="11223" cy="4067572"/>
          </a:xfrm>
          <a:prstGeom prst="rect">
            <a:avLst/>
          </a:prstGeom>
          <a:solidFill>
            <a:srgbClr val="FFFFFF">
              <a:alpha val="24000"/>
            </a:srgbClr>
          </a:solidFill>
          <a:ln/>
        </p:spPr>
      </p:sp>
      <p:sp>
        <p:nvSpPr>
          <p:cNvPr id="14" name="Shape 12"/>
          <p:cNvSpPr/>
          <p:nvPr/>
        </p:nvSpPr>
        <p:spPr>
          <a:xfrm>
            <a:off x="667825" y="1821259"/>
            <a:ext cx="712472" cy="448072"/>
          </a:xfrm>
          <a:prstGeom prst="rect">
            <a:avLst/>
          </a:prstGeom>
          <a:solidFill>
            <a:srgbClr val="12386E"/>
          </a:solidFill>
          <a:ln/>
        </p:spPr>
      </p:sp>
      <p:sp>
        <p:nvSpPr>
          <p:cNvPr id="15" name="Text 13"/>
          <p:cNvSpPr/>
          <p:nvPr/>
        </p:nvSpPr>
        <p:spPr>
          <a:xfrm>
            <a:off x="847307" y="1929904"/>
            <a:ext cx="959917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№</a:t>
            </a:r>
            <a:endParaRPr lang="en-US" sz="1400" dirty="0"/>
          </a:p>
        </p:txBody>
      </p:sp>
      <p:sp>
        <p:nvSpPr>
          <p:cNvPr id="16" name="Shape 14"/>
          <p:cNvSpPr/>
          <p:nvPr/>
        </p:nvSpPr>
        <p:spPr>
          <a:xfrm>
            <a:off x="1380297" y="1821259"/>
            <a:ext cx="4987304" cy="448072"/>
          </a:xfrm>
          <a:prstGeom prst="rect">
            <a:avLst/>
          </a:prstGeom>
          <a:solidFill>
            <a:srgbClr val="12386E"/>
          </a:solidFill>
          <a:ln/>
        </p:spPr>
      </p:sp>
      <p:sp>
        <p:nvSpPr>
          <p:cNvPr id="17" name="Text 15"/>
          <p:cNvSpPr/>
          <p:nvPr/>
        </p:nvSpPr>
        <p:spPr>
          <a:xfrm>
            <a:off x="1562954" y="1929904"/>
            <a:ext cx="5231575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Критерій</a:t>
            </a:r>
            <a:endParaRPr lang="en-US" sz="1400" dirty="0"/>
          </a:p>
        </p:txBody>
      </p:sp>
      <p:sp>
        <p:nvSpPr>
          <p:cNvPr id="18" name="Shape 16"/>
          <p:cNvSpPr/>
          <p:nvPr/>
        </p:nvSpPr>
        <p:spPr>
          <a:xfrm>
            <a:off x="6367601" y="1821259"/>
            <a:ext cx="1424944" cy="448072"/>
          </a:xfrm>
          <a:prstGeom prst="rect">
            <a:avLst/>
          </a:prstGeom>
          <a:solidFill>
            <a:srgbClr val="12386E"/>
          </a:solidFill>
          <a:ln/>
        </p:spPr>
      </p:sp>
      <p:sp>
        <p:nvSpPr>
          <p:cNvPr id="19" name="Text 17"/>
          <p:cNvSpPr/>
          <p:nvPr/>
        </p:nvSpPr>
        <p:spPr>
          <a:xfrm>
            <a:off x="6550258" y="1929904"/>
            <a:ext cx="1672389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Макс. балів</a:t>
            </a:r>
            <a:endParaRPr lang="en-US" sz="1400" dirty="0"/>
          </a:p>
        </p:txBody>
      </p:sp>
      <p:sp>
        <p:nvSpPr>
          <p:cNvPr id="20" name="Text 18"/>
          <p:cNvSpPr/>
          <p:nvPr/>
        </p:nvSpPr>
        <p:spPr>
          <a:xfrm>
            <a:off x="847307" y="2381151"/>
            <a:ext cx="959917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6</a:t>
            </a:r>
            <a:endParaRPr lang="en-US" sz="1400" dirty="0"/>
          </a:p>
        </p:txBody>
      </p:sp>
      <p:sp>
        <p:nvSpPr>
          <p:cNvPr id="21" name="Text 19"/>
          <p:cNvSpPr/>
          <p:nvPr/>
        </p:nvSpPr>
        <p:spPr>
          <a:xfrm>
            <a:off x="1562954" y="2381151"/>
            <a:ext cx="5231575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Національно-патріотичне виховання</a:t>
            </a:r>
            <a:endParaRPr lang="en-US" sz="1400" dirty="0"/>
          </a:p>
        </p:txBody>
      </p:sp>
      <p:sp>
        <p:nvSpPr>
          <p:cNvPr id="22" name="Text 20"/>
          <p:cNvSpPr/>
          <p:nvPr/>
        </p:nvSpPr>
        <p:spPr>
          <a:xfrm>
            <a:off x="6245466" y="2381151"/>
            <a:ext cx="1672389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600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4</a:t>
            </a:r>
            <a:endParaRPr lang="en-US" sz="1400" dirty="0"/>
          </a:p>
        </p:txBody>
      </p:sp>
      <p:sp>
        <p:nvSpPr>
          <p:cNvPr id="23" name="Text 21"/>
          <p:cNvSpPr/>
          <p:nvPr/>
        </p:nvSpPr>
        <p:spPr>
          <a:xfrm>
            <a:off x="847307" y="2832398"/>
            <a:ext cx="959917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7</a:t>
            </a:r>
            <a:endParaRPr lang="en-US" sz="1400" dirty="0"/>
          </a:p>
        </p:txBody>
      </p:sp>
      <p:sp>
        <p:nvSpPr>
          <p:cNvPr id="24" name="Text 22"/>
          <p:cNvSpPr/>
          <p:nvPr/>
        </p:nvSpPr>
        <p:spPr>
          <a:xfrm>
            <a:off x="1562954" y="2832398"/>
            <a:ext cx="5231575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Волонтерство</a:t>
            </a:r>
            <a:endParaRPr lang="en-US" sz="1400" dirty="0"/>
          </a:p>
        </p:txBody>
      </p:sp>
      <p:sp>
        <p:nvSpPr>
          <p:cNvPr id="25" name="Text 23"/>
          <p:cNvSpPr/>
          <p:nvPr/>
        </p:nvSpPr>
        <p:spPr>
          <a:xfrm>
            <a:off x="6245466" y="2832398"/>
            <a:ext cx="1672389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600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4</a:t>
            </a:r>
            <a:endParaRPr lang="en-US" sz="1400" dirty="0"/>
          </a:p>
        </p:txBody>
      </p:sp>
      <p:sp>
        <p:nvSpPr>
          <p:cNvPr id="26" name="Text 24"/>
          <p:cNvSpPr/>
          <p:nvPr/>
        </p:nvSpPr>
        <p:spPr>
          <a:xfrm>
            <a:off x="847307" y="3283645"/>
            <a:ext cx="959917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8</a:t>
            </a:r>
            <a:endParaRPr lang="en-US" sz="1400" dirty="0"/>
          </a:p>
        </p:txBody>
      </p:sp>
      <p:sp>
        <p:nvSpPr>
          <p:cNvPr id="27" name="Text 25"/>
          <p:cNvSpPr/>
          <p:nvPr/>
        </p:nvSpPr>
        <p:spPr>
          <a:xfrm>
            <a:off x="1562954" y="3283645"/>
            <a:ext cx="5231575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Здоровий спосіб життя і добробут</a:t>
            </a:r>
            <a:endParaRPr lang="en-US" sz="1400" dirty="0"/>
          </a:p>
        </p:txBody>
      </p:sp>
      <p:sp>
        <p:nvSpPr>
          <p:cNvPr id="28" name="Text 26"/>
          <p:cNvSpPr/>
          <p:nvPr/>
        </p:nvSpPr>
        <p:spPr>
          <a:xfrm>
            <a:off x="6245466" y="3283645"/>
            <a:ext cx="1672389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600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4</a:t>
            </a:r>
            <a:endParaRPr lang="en-US" sz="1400" dirty="0"/>
          </a:p>
        </p:txBody>
      </p:sp>
      <p:sp>
        <p:nvSpPr>
          <p:cNvPr id="29" name="Text 27"/>
          <p:cNvSpPr/>
          <p:nvPr/>
        </p:nvSpPr>
        <p:spPr>
          <a:xfrm>
            <a:off x="847307" y="3734891"/>
            <a:ext cx="959917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9</a:t>
            </a:r>
            <a:endParaRPr lang="en-US" sz="1400" dirty="0"/>
          </a:p>
        </p:txBody>
      </p:sp>
      <p:sp>
        <p:nvSpPr>
          <p:cNvPr id="30" name="Text 28"/>
          <p:cNvSpPr/>
          <p:nvPr/>
        </p:nvSpPr>
        <p:spPr>
          <a:xfrm>
            <a:off x="1562954" y="3734891"/>
            <a:ext cx="5231575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Громадянська освіта і лідерство</a:t>
            </a:r>
            <a:endParaRPr lang="en-US" sz="1400" dirty="0"/>
          </a:p>
        </p:txBody>
      </p:sp>
      <p:sp>
        <p:nvSpPr>
          <p:cNvPr id="31" name="Text 29"/>
          <p:cNvSpPr/>
          <p:nvPr/>
        </p:nvSpPr>
        <p:spPr>
          <a:xfrm>
            <a:off x="6245466" y="3734891"/>
            <a:ext cx="1672389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600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4</a:t>
            </a:r>
            <a:endParaRPr lang="en-US" sz="1400" dirty="0"/>
          </a:p>
        </p:txBody>
      </p:sp>
      <p:sp>
        <p:nvSpPr>
          <p:cNvPr id="32" name="Text 30"/>
          <p:cNvSpPr/>
          <p:nvPr/>
        </p:nvSpPr>
        <p:spPr>
          <a:xfrm>
            <a:off x="847307" y="4186138"/>
            <a:ext cx="959917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10</a:t>
            </a:r>
            <a:endParaRPr lang="en-US" sz="1400" dirty="0"/>
          </a:p>
        </p:txBody>
      </p:sp>
      <p:sp>
        <p:nvSpPr>
          <p:cNvPr id="33" name="Text 31"/>
          <p:cNvSpPr/>
          <p:nvPr/>
        </p:nvSpPr>
        <p:spPr>
          <a:xfrm>
            <a:off x="1562954" y="4186138"/>
            <a:ext cx="5231575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Творчий розвиток</a:t>
            </a:r>
            <a:endParaRPr lang="en-US" sz="1400" dirty="0"/>
          </a:p>
        </p:txBody>
      </p:sp>
      <p:sp>
        <p:nvSpPr>
          <p:cNvPr id="34" name="Text 32"/>
          <p:cNvSpPr/>
          <p:nvPr/>
        </p:nvSpPr>
        <p:spPr>
          <a:xfrm>
            <a:off x="6245466" y="4186138"/>
            <a:ext cx="1672389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600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3</a:t>
            </a:r>
            <a:endParaRPr lang="en-US" sz="1400" dirty="0"/>
          </a:p>
        </p:txBody>
      </p:sp>
      <p:sp>
        <p:nvSpPr>
          <p:cNvPr id="35" name="Text 33"/>
          <p:cNvSpPr/>
          <p:nvPr/>
        </p:nvSpPr>
        <p:spPr>
          <a:xfrm>
            <a:off x="847307" y="4637385"/>
            <a:ext cx="959917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11</a:t>
            </a:r>
            <a:endParaRPr lang="en-US" sz="1400" dirty="0"/>
          </a:p>
        </p:txBody>
      </p:sp>
      <p:sp>
        <p:nvSpPr>
          <p:cNvPr id="36" name="Text 34"/>
          <p:cNvSpPr/>
          <p:nvPr/>
        </p:nvSpPr>
        <p:spPr>
          <a:xfrm>
            <a:off x="1562954" y="4637385"/>
            <a:ext cx="5231575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Профорієнтація і працевлаштування</a:t>
            </a:r>
            <a:endParaRPr lang="en-US" sz="1400" dirty="0"/>
          </a:p>
        </p:txBody>
      </p:sp>
      <p:sp>
        <p:nvSpPr>
          <p:cNvPr id="37" name="Text 35"/>
          <p:cNvSpPr/>
          <p:nvPr/>
        </p:nvSpPr>
        <p:spPr>
          <a:xfrm>
            <a:off x="6245466" y="4637385"/>
            <a:ext cx="1672389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600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3</a:t>
            </a:r>
            <a:endParaRPr lang="en-US" sz="1400" dirty="0"/>
          </a:p>
        </p:txBody>
      </p:sp>
      <p:sp>
        <p:nvSpPr>
          <p:cNvPr id="38" name="Text 36"/>
          <p:cNvSpPr/>
          <p:nvPr/>
        </p:nvSpPr>
        <p:spPr>
          <a:xfrm>
            <a:off x="847307" y="5088632"/>
            <a:ext cx="959917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12</a:t>
            </a:r>
            <a:endParaRPr lang="en-US" sz="1400" dirty="0"/>
          </a:p>
        </p:txBody>
      </p:sp>
      <p:sp>
        <p:nvSpPr>
          <p:cNvPr id="39" name="Text 37"/>
          <p:cNvSpPr/>
          <p:nvPr/>
        </p:nvSpPr>
        <p:spPr>
          <a:xfrm>
            <a:off x="1562954" y="5088632"/>
            <a:ext cx="5231575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Молодіжне підприємництво</a:t>
            </a:r>
            <a:endParaRPr lang="en-US" sz="1400" dirty="0"/>
          </a:p>
        </p:txBody>
      </p:sp>
      <p:sp>
        <p:nvSpPr>
          <p:cNvPr id="40" name="Text 38"/>
          <p:cNvSpPr/>
          <p:nvPr/>
        </p:nvSpPr>
        <p:spPr>
          <a:xfrm>
            <a:off x="6245466" y="5088632"/>
            <a:ext cx="1672389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600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2</a:t>
            </a:r>
            <a:endParaRPr lang="en-US" sz="1400" dirty="0"/>
          </a:p>
        </p:txBody>
      </p:sp>
      <p:sp>
        <p:nvSpPr>
          <p:cNvPr id="41" name="Text 39"/>
          <p:cNvSpPr/>
          <p:nvPr/>
        </p:nvSpPr>
        <p:spPr>
          <a:xfrm>
            <a:off x="847307" y="5539879"/>
            <a:ext cx="959917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13</a:t>
            </a:r>
            <a:endParaRPr lang="en-US" sz="1400" dirty="0"/>
          </a:p>
        </p:txBody>
      </p:sp>
      <p:sp>
        <p:nvSpPr>
          <p:cNvPr id="42" name="Text 40"/>
          <p:cNvSpPr/>
          <p:nvPr/>
        </p:nvSpPr>
        <p:spPr>
          <a:xfrm>
            <a:off x="1562954" y="5539879"/>
            <a:ext cx="5231575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Змістовне дозвілля і неформальна освіта</a:t>
            </a:r>
            <a:endParaRPr lang="en-US" sz="1400" dirty="0"/>
          </a:p>
        </p:txBody>
      </p:sp>
      <p:sp>
        <p:nvSpPr>
          <p:cNvPr id="43" name="Text 41"/>
          <p:cNvSpPr/>
          <p:nvPr/>
        </p:nvSpPr>
        <p:spPr>
          <a:xfrm>
            <a:off x="6245466" y="5539879"/>
            <a:ext cx="1672389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600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4</a:t>
            </a:r>
            <a:endParaRPr lang="en-US" sz="1400" dirty="0"/>
          </a:p>
        </p:txBody>
      </p:sp>
      <p:sp>
        <p:nvSpPr>
          <p:cNvPr id="44" name="Text 42"/>
          <p:cNvSpPr/>
          <p:nvPr/>
        </p:nvSpPr>
        <p:spPr>
          <a:xfrm>
            <a:off x="8243384" y="1776512"/>
            <a:ext cx="3902672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6000"/>
              </a:lnSpc>
              <a:buNone/>
            </a:pPr>
            <a:endParaRPr lang="en-US" sz="1400" dirty="0"/>
          </a:p>
        </p:txBody>
      </p:sp>
      <p:pic>
        <p:nvPicPr>
          <p:cNvPr id="4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638" y="2328267"/>
            <a:ext cx="2648578" cy="264864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75" y="628055"/>
            <a:ext cx="10868745" cy="5836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5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Критерії: Партнерства та результати</a:t>
            </a:r>
            <a:endParaRPr lang="en-US" sz="3500" dirty="0"/>
          </a:p>
        </p:txBody>
      </p:sp>
      <p:sp>
        <p:nvSpPr>
          <p:cNvPr id="3" name="Shape 1"/>
          <p:cNvSpPr/>
          <p:nvPr/>
        </p:nvSpPr>
        <p:spPr>
          <a:xfrm>
            <a:off x="661475" y="1552773"/>
            <a:ext cx="10868745" cy="3616325"/>
          </a:xfrm>
          <a:prstGeom prst="roundRect">
            <a:avLst>
              <a:gd name="adj" fmla="val 2085"/>
            </a:avLst>
          </a:prstGeom>
          <a:noFill/>
          <a:ln w="635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661475" y="2007195"/>
            <a:ext cx="10868745" cy="11223"/>
          </a:xfrm>
          <a:prstGeom prst="rect">
            <a:avLst/>
          </a:prstGeom>
          <a:solidFill>
            <a:srgbClr val="FFFFFF">
              <a:alpha val="24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661475" y="2458442"/>
            <a:ext cx="10868745" cy="11223"/>
          </a:xfrm>
          <a:prstGeom prst="rect">
            <a:avLst/>
          </a:prstGeom>
          <a:solidFill>
            <a:srgbClr val="FFFFFF">
              <a:alpha val="24000"/>
            </a:srgbClr>
          </a:solidFill>
          <a:ln/>
        </p:spPr>
      </p:sp>
      <p:sp>
        <p:nvSpPr>
          <p:cNvPr id="6" name="Shape 4"/>
          <p:cNvSpPr/>
          <p:nvPr/>
        </p:nvSpPr>
        <p:spPr>
          <a:xfrm>
            <a:off x="661475" y="2909689"/>
            <a:ext cx="10868745" cy="11223"/>
          </a:xfrm>
          <a:prstGeom prst="rect">
            <a:avLst/>
          </a:prstGeom>
          <a:solidFill>
            <a:srgbClr val="FFFFFF">
              <a:alpha val="24000"/>
            </a:srgbClr>
          </a:solidFill>
          <a:ln/>
        </p:spPr>
      </p:sp>
      <p:sp>
        <p:nvSpPr>
          <p:cNvPr id="7" name="Shape 5"/>
          <p:cNvSpPr/>
          <p:nvPr/>
        </p:nvSpPr>
        <p:spPr>
          <a:xfrm>
            <a:off x="661475" y="3360936"/>
            <a:ext cx="10868745" cy="11223"/>
          </a:xfrm>
          <a:prstGeom prst="rect">
            <a:avLst/>
          </a:prstGeom>
          <a:solidFill>
            <a:srgbClr val="FFFFFF">
              <a:alpha val="24000"/>
            </a:srgbClr>
          </a:solidFill>
          <a:ln/>
        </p:spPr>
      </p:sp>
      <p:sp>
        <p:nvSpPr>
          <p:cNvPr id="8" name="Shape 6"/>
          <p:cNvSpPr/>
          <p:nvPr/>
        </p:nvSpPr>
        <p:spPr>
          <a:xfrm>
            <a:off x="661475" y="3812183"/>
            <a:ext cx="10868745" cy="11223"/>
          </a:xfrm>
          <a:prstGeom prst="rect">
            <a:avLst/>
          </a:prstGeom>
          <a:solidFill>
            <a:srgbClr val="FFFFFF">
              <a:alpha val="24000"/>
            </a:srgbClr>
          </a:solidFill>
          <a:ln/>
        </p:spPr>
      </p:sp>
      <p:sp>
        <p:nvSpPr>
          <p:cNvPr id="9" name="Shape 7"/>
          <p:cNvSpPr/>
          <p:nvPr/>
        </p:nvSpPr>
        <p:spPr>
          <a:xfrm>
            <a:off x="661475" y="4263430"/>
            <a:ext cx="10868745" cy="11223"/>
          </a:xfrm>
          <a:prstGeom prst="rect">
            <a:avLst/>
          </a:prstGeom>
          <a:solidFill>
            <a:srgbClr val="FFFFFF">
              <a:alpha val="24000"/>
            </a:srgbClr>
          </a:solidFill>
          <a:ln/>
        </p:spPr>
      </p:sp>
      <p:sp>
        <p:nvSpPr>
          <p:cNvPr id="10" name="Shape 8"/>
          <p:cNvSpPr/>
          <p:nvPr/>
        </p:nvSpPr>
        <p:spPr>
          <a:xfrm>
            <a:off x="661475" y="4714677"/>
            <a:ext cx="10868745" cy="11223"/>
          </a:xfrm>
          <a:prstGeom prst="rect">
            <a:avLst/>
          </a:prstGeom>
          <a:solidFill>
            <a:srgbClr val="FFFFFF">
              <a:alpha val="24000"/>
            </a:srgbClr>
          </a:solidFill>
          <a:ln/>
        </p:spPr>
      </p:sp>
      <p:sp>
        <p:nvSpPr>
          <p:cNvPr id="11" name="Shape 9"/>
          <p:cNvSpPr/>
          <p:nvPr/>
        </p:nvSpPr>
        <p:spPr>
          <a:xfrm>
            <a:off x="1536364" y="1552773"/>
            <a:ext cx="11223" cy="3616325"/>
          </a:xfrm>
          <a:prstGeom prst="rect">
            <a:avLst/>
          </a:prstGeom>
          <a:solidFill>
            <a:srgbClr val="FFFFFF">
              <a:alpha val="24000"/>
            </a:srgbClr>
          </a:solidFill>
          <a:ln/>
        </p:spPr>
      </p:sp>
      <p:sp>
        <p:nvSpPr>
          <p:cNvPr id="12" name="Shape 10"/>
          <p:cNvSpPr/>
          <p:nvPr/>
        </p:nvSpPr>
        <p:spPr>
          <a:xfrm>
            <a:off x="8809909" y="1552773"/>
            <a:ext cx="11223" cy="3616325"/>
          </a:xfrm>
          <a:prstGeom prst="rect">
            <a:avLst/>
          </a:prstGeom>
          <a:solidFill>
            <a:srgbClr val="FFFFFF">
              <a:alpha val="24000"/>
            </a:srgbClr>
          </a:solidFill>
          <a:ln/>
        </p:spPr>
      </p:sp>
      <p:sp>
        <p:nvSpPr>
          <p:cNvPr id="13" name="Shape 11"/>
          <p:cNvSpPr/>
          <p:nvPr/>
        </p:nvSpPr>
        <p:spPr>
          <a:xfrm>
            <a:off x="667924" y="1559123"/>
            <a:ext cx="868440" cy="448072"/>
          </a:xfrm>
          <a:prstGeom prst="rect">
            <a:avLst/>
          </a:prstGeom>
          <a:solidFill>
            <a:srgbClr val="487CFF"/>
          </a:solidFill>
          <a:ln/>
        </p:spPr>
      </p:sp>
      <p:sp>
        <p:nvSpPr>
          <p:cNvPr id="14" name="Text 12"/>
          <p:cNvSpPr/>
          <p:nvPr/>
        </p:nvSpPr>
        <p:spPr>
          <a:xfrm>
            <a:off x="847406" y="1667768"/>
            <a:ext cx="1115885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№</a:t>
            </a:r>
            <a:endParaRPr lang="en-US" sz="1400" dirty="0"/>
          </a:p>
        </p:txBody>
      </p:sp>
      <p:sp>
        <p:nvSpPr>
          <p:cNvPr id="15" name="Shape 13"/>
          <p:cNvSpPr/>
          <p:nvPr/>
        </p:nvSpPr>
        <p:spPr>
          <a:xfrm>
            <a:off x="1536364" y="1559123"/>
            <a:ext cx="7273545" cy="448072"/>
          </a:xfrm>
          <a:prstGeom prst="rect">
            <a:avLst/>
          </a:prstGeom>
          <a:solidFill>
            <a:srgbClr val="487CFF"/>
          </a:solidFill>
          <a:ln/>
        </p:spPr>
      </p:sp>
      <p:sp>
        <p:nvSpPr>
          <p:cNvPr id="16" name="Text 14"/>
          <p:cNvSpPr/>
          <p:nvPr/>
        </p:nvSpPr>
        <p:spPr>
          <a:xfrm>
            <a:off x="1719021" y="1667768"/>
            <a:ext cx="7517815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Критерій</a:t>
            </a:r>
            <a:endParaRPr lang="en-US" sz="1400" dirty="0"/>
          </a:p>
        </p:txBody>
      </p:sp>
      <p:sp>
        <p:nvSpPr>
          <p:cNvPr id="17" name="Shape 15"/>
          <p:cNvSpPr/>
          <p:nvPr/>
        </p:nvSpPr>
        <p:spPr>
          <a:xfrm>
            <a:off x="8809909" y="1559123"/>
            <a:ext cx="2713962" cy="448072"/>
          </a:xfrm>
          <a:prstGeom prst="rect">
            <a:avLst/>
          </a:prstGeom>
          <a:solidFill>
            <a:srgbClr val="487CFF"/>
          </a:solidFill>
          <a:ln/>
        </p:spPr>
      </p:sp>
      <p:sp>
        <p:nvSpPr>
          <p:cNvPr id="18" name="Text 16"/>
          <p:cNvSpPr/>
          <p:nvPr/>
        </p:nvSpPr>
        <p:spPr>
          <a:xfrm>
            <a:off x="8992566" y="1667768"/>
            <a:ext cx="2961407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Макс. балів</a:t>
            </a:r>
            <a:endParaRPr lang="en-US" sz="1400" dirty="0"/>
          </a:p>
        </p:txBody>
      </p:sp>
      <p:sp>
        <p:nvSpPr>
          <p:cNvPr id="19" name="Text 17"/>
          <p:cNvSpPr/>
          <p:nvPr/>
        </p:nvSpPr>
        <p:spPr>
          <a:xfrm>
            <a:off x="847406" y="2119015"/>
            <a:ext cx="1115885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14</a:t>
            </a:r>
            <a:endParaRPr lang="en-US" sz="1400" dirty="0"/>
          </a:p>
        </p:txBody>
      </p:sp>
      <p:sp>
        <p:nvSpPr>
          <p:cNvPr id="20" name="Text 18"/>
          <p:cNvSpPr/>
          <p:nvPr/>
        </p:nvSpPr>
        <p:spPr>
          <a:xfrm>
            <a:off x="1719021" y="2119015"/>
            <a:ext cx="7517815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Партнерства</a:t>
            </a:r>
            <a:endParaRPr lang="en-US" sz="1400" dirty="0"/>
          </a:p>
        </p:txBody>
      </p:sp>
      <p:sp>
        <p:nvSpPr>
          <p:cNvPr id="21" name="Text 19"/>
          <p:cNvSpPr/>
          <p:nvPr/>
        </p:nvSpPr>
        <p:spPr>
          <a:xfrm>
            <a:off x="8687773" y="2119015"/>
            <a:ext cx="2961407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600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4</a:t>
            </a:r>
            <a:endParaRPr lang="en-US" sz="1400" dirty="0"/>
          </a:p>
        </p:txBody>
      </p:sp>
      <p:sp>
        <p:nvSpPr>
          <p:cNvPr id="22" name="Text 20"/>
          <p:cNvSpPr/>
          <p:nvPr/>
        </p:nvSpPr>
        <p:spPr>
          <a:xfrm>
            <a:off x="847406" y="2570262"/>
            <a:ext cx="1115885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15</a:t>
            </a:r>
            <a:endParaRPr lang="en-US" sz="1400" dirty="0"/>
          </a:p>
        </p:txBody>
      </p:sp>
      <p:sp>
        <p:nvSpPr>
          <p:cNvPr id="23" name="Text 21"/>
          <p:cNvSpPr/>
          <p:nvPr/>
        </p:nvSpPr>
        <p:spPr>
          <a:xfrm>
            <a:off x="1719021" y="2570262"/>
            <a:ext cx="7517815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Взаємодія з владою і молодіжними радами</a:t>
            </a:r>
            <a:endParaRPr lang="en-US" sz="1400" dirty="0"/>
          </a:p>
        </p:txBody>
      </p:sp>
      <p:sp>
        <p:nvSpPr>
          <p:cNvPr id="24" name="Text 22"/>
          <p:cNvSpPr/>
          <p:nvPr/>
        </p:nvSpPr>
        <p:spPr>
          <a:xfrm>
            <a:off x="8687773" y="2570262"/>
            <a:ext cx="2961407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600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3</a:t>
            </a:r>
            <a:endParaRPr lang="en-US" sz="1400" dirty="0"/>
          </a:p>
        </p:txBody>
      </p:sp>
      <p:sp>
        <p:nvSpPr>
          <p:cNvPr id="25" name="Text 23"/>
          <p:cNvSpPr/>
          <p:nvPr/>
        </p:nvSpPr>
        <p:spPr>
          <a:xfrm>
            <a:off x="847406" y="3021509"/>
            <a:ext cx="1115885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16</a:t>
            </a:r>
            <a:endParaRPr lang="en-US" sz="1400" dirty="0"/>
          </a:p>
        </p:txBody>
      </p:sp>
      <p:sp>
        <p:nvSpPr>
          <p:cNvPr id="26" name="Text 24"/>
          <p:cNvSpPr/>
          <p:nvPr/>
        </p:nvSpPr>
        <p:spPr>
          <a:xfrm>
            <a:off x="1719021" y="3021509"/>
            <a:ext cx="7517815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Взаємодія з іншими центрами і просторами</a:t>
            </a:r>
            <a:endParaRPr lang="en-US" sz="1400" dirty="0"/>
          </a:p>
        </p:txBody>
      </p:sp>
      <p:sp>
        <p:nvSpPr>
          <p:cNvPr id="27" name="Text 25"/>
          <p:cNvSpPr/>
          <p:nvPr/>
        </p:nvSpPr>
        <p:spPr>
          <a:xfrm>
            <a:off x="8687773" y="3021509"/>
            <a:ext cx="2961407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600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3</a:t>
            </a:r>
            <a:endParaRPr lang="en-US" sz="1400" dirty="0"/>
          </a:p>
        </p:txBody>
      </p:sp>
      <p:sp>
        <p:nvSpPr>
          <p:cNvPr id="28" name="Text 26"/>
          <p:cNvSpPr/>
          <p:nvPr/>
        </p:nvSpPr>
        <p:spPr>
          <a:xfrm>
            <a:off x="847406" y="3472755"/>
            <a:ext cx="1115885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17</a:t>
            </a:r>
            <a:endParaRPr lang="en-US" sz="1400" dirty="0"/>
          </a:p>
        </p:txBody>
      </p:sp>
      <p:sp>
        <p:nvSpPr>
          <p:cNvPr id="29" name="Text 27"/>
          <p:cNvSpPr/>
          <p:nvPr/>
        </p:nvSpPr>
        <p:spPr>
          <a:xfrm>
            <a:off x="1719021" y="3472755"/>
            <a:ext cx="7517815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Проєктна діяльність</a:t>
            </a:r>
            <a:endParaRPr lang="en-US" sz="1400" dirty="0"/>
          </a:p>
        </p:txBody>
      </p:sp>
      <p:sp>
        <p:nvSpPr>
          <p:cNvPr id="30" name="Text 28"/>
          <p:cNvSpPr/>
          <p:nvPr/>
        </p:nvSpPr>
        <p:spPr>
          <a:xfrm>
            <a:off x="8687773" y="3472755"/>
            <a:ext cx="2961407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600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5</a:t>
            </a:r>
            <a:endParaRPr lang="en-US" sz="1400" dirty="0"/>
          </a:p>
        </p:txBody>
      </p:sp>
      <p:sp>
        <p:nvSpPr>
          <p:cNvPr id="31" name="Text 29"/>
          <p:cNvSpPr/>
          <p:nvPr/>
        </p:nvSpPr>
        <p:spPr>
          <a:xfrm>
            <a:off x="847406" y="3924002"/>
            <a:ext cx="1115885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18</a:t>
            </a:r>
            <a:endParaRPr lang="en-US" sz="1400" dirty="0"/>
          </a:p>
        </p:txBody>
      </p:sp>
      <p:sp>
        <p:nvSpPr>
          <p:cNvPr id="32" name="Text 30"/>
          <p:cNvSpPr/>
          <p:nvPr/>
        </p:nvSpPr>
        <p:spPr>
          <a:xfrm>
            <a:off x="1719021" y="3924002"/>
            <a:ext cx="7517815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Участь в обласних заходах</a:t>
            </a:r>
            <a:endParaRPr lang="en-US" sz="1400" dirty="0"/>
          </a:p>
        </p:txBody>
      </p:sp>
      <p:sp>
        <p:nvSpPr>
          <p:cNvPr id="33" name="Text 31"/>
          <p:cNvSpPr/>
          <p:nvPr/>
        </p:nvSpPr>
        <p:spPr>
          <a:xfrm>
            <a:off x="8687773" y="3924002"/>
            <a:ext cx="2961407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600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2</a:t>
            </a:r>
            <a:endParaRPr lang="en-US" sz="1400" dirty="0"/>
          </a:p>
        </p:txBody>
      </p:sp>
      <p:sp>
        <p:nvSpPr>
          <p:cNvPr id="34" name="Text 32"/>
          <p:cNvSpPr/>
          <p:nvPr/>
        </p:nvSpPr>
        <p:spPr>
          <a:xfrm>
            <a:off x="847406" y="4375249"/>
            <a:ext cx="1115885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19</a:t>
            </a:r>
            <a:endParaRPr lang="en-US" sz="1400" dirty="0"/>
          </a:p>
        </p:txBody>
      </p:sp>
      <p:sp>
        <p:nvSpPr>
          <p:cNvPr id="35" name="Text 33"/>
          <p:cNvSpPr/>
          <p:nvPr/>
        </p:nvSpPr>
        <p:spPr>
          <a:xfrm>
            <a:off x="1719021" y="4375249"/>
            <a:ext cx="7517815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Участь у всеукраїнських і міжнародних заходах</a:t>
            </a:r>
            <a:endParaRPr lang="en-US" sz="1400" dirty="0"/>
          </a:p>
        </p:txBody>
      </p:sp>
      <p:sp>
        <p:nvSpPr>
          <p:cNvPr id="36" name="Text 34"/>
          <p:cNvSpPr/>
          <p:nvPr/>
        </p:nvSpPr>
        <p:spPr>
          <a:xfrm>
            <a:off x="8687773" y="4375249"/>
            <a:ext cx="2961407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600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2</a:t>
            </a:r>
            <a:endParaRPr lang="en-US" sz="1400" dirty="0"/>
          </a:p>
        </p:txBody>
      </p:sp>
      <p:sp>
        <p:nvSpPr>
          <p:cNvPr id="37" name="Text 35"/>
          <p:cNvSpPr/>
          <p:nvPr/>
        </p:nvSpPr>
        <p:spPr>
          <a:xfrm>
            <a:off x="847406" y="4826496"/>
            <a:ext cx="1115885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25</a:t>
            </a:r>
            <a:endParaRPr lang="en-US" sz="1400" dirty="0"/>
          </a:p>
        </p:txBody>
      </p:sp>
      <p:sp>
        <p:nvSpPr>
          <p:cNvPr id="38" name="Text 36"/>
          <p:cNvSpPr/>
          <p:nvPr/>
        </p:nvSpPr>
        <p:spPr>
          <a:xfrm>
            <a:off x="1719021" y="4826496"/>
            <a:ext cx="7517815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Кращі практики і вимірювані результати</a:t>
            </a:r>
            <a:endParaRPr lang="en-US" sz="1400" dirty="0"/>
          </a:p>
        </p:txBody>
      </p:sp>
      <p:sp>
        <p:nvSpPr>
          <p:cNvPr id="39" name="Text 37"/>
          <p:cNvSpPr/>
          <p:nvPr/>
        </p:nvSpPr>
        <p:spPr>
          <a:xfrm>
            <a:off x="8687773" y="4826496"/>
            <a:ext cx="2961407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600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3</a:t>
            </a:r>
            <a:endParaRPr lang="en-US" sz="1400" dirty="0"/>
          </a:p>
        </p:txBody>
      </p:sp>
      <p:sp>
        <p:nvSpPr>
          <p:cNvPr id="40" name="Shape 38"/>
          <p:cNvSpPr/>
          <p:nvPr/>
        </p:nvSpPr>
        <p:spPr>
          <a:xfrm>
            <a:off x="661475" y="5360987"/>
            <a:ext cx="10868745" cy="868958"/>
          </a:xfrm>
          <a:prstGeom prst="roundRect">
            <a:avLst>
              <a:gd name="adj" fmla="val 8679"/>
            </a:avLst>
          </a:prstGeom>
          <a:solidFill>
            <a:srgbClr val="002A80"/>
          </a:solidFill>
          <a:ln/>
        </p:spPr>
      </p:sp>
      <p:pic>
        <p:nvPicPr>
          <p:cNvPr id="4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57" y="5587008"/>
            <a:ext cx="224427" cy="179487"/>
          </a:xfrm>
          <a:prstGeom prst="rect">
            <a:avLst/>
          </a:prstGeom>
        </p:spPr>
      </p:pic>
      <p:sp>
        <p:nvSpPr>
          <p:cNvPr id="42" name="Text 39"/>
          <p:cNvSpPr/>
          <p:nvPr/>
        </p:nvSpPr>
        <p:spPr>
          <a:xfrm>
            <a:off x="1244867" y="5576391"/>
            <a:ext cx="10105871" cy="45521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Критерій 17 «Проєктна діяльність» має найвищу вагу в цій групі — </a:t>
            </a:r>
            <a:r>
              <a:rPr lang="en-US" sz="1400" b="1" dirty="0">
                <a:solidFill>
                  <a:srgbClr val="FFFFFF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5 балів</a:t>
            </a:r>
            <a:r>
              <a:rPr lang="en-US" sz="140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 Підтверджуйте виконані або поточні проєкти з посиланнями на результати.</a:t>
            </a:r>
            <a:endParaRPr lang="en-US" sz="1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4800480" cy="6858000"/>
          </a:xfrm>
          <a:prstGeom prst="rect">
            <a:avLst/>
          </a:prstGeom>
          <a:solidFill>
            <a:srgbClr val="101620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54" y="1091406"/>
            <a:ext cx="3506303" cy="467518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233360" y="757337"/>
            <a:ext cx="6553828" cy="122852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7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Як правильно підготувати підтвердження?</a:t>
            </a:r>
            <a:endParaRPr lang="en-US" sz="3700" dirty="0"/>
          </a:p>
        </p:txBody>
      </p:sp>
      <p:sp>
        <p:nvSpPr>
          <p:cNvPr id="5" name="Text 2"/>
          <p:cNvSpPr/>
          <p:nvPr/>
        </p:nvSpPr>
        <p:spPr>
          <a:xfrm>
            <a:off x="5233360" y="2458343"/>
            <a:ext cx="2917851" cy="307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Що підходить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5233360" y="2954437"/>
            <a:ext cx="2917851" cy="160615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294640" indent="-294640" algn="l">
              <a:lnSpc>
                <a:spcPct val="108000"/>
              </a:lnSpc>
              <a:buSzPct val="100000"/>
              <a:buChar char="•"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Плани, звіти, публікації, фото/відео</a:t>
            </a:r>
            <a:endParaRPr lang="en-US" sz="1450" dirty="0"/>
          </a:p>
          <a:p>
            <a:pPr marL="294640" indent="-294640" algn="l">
              <a:lnSpc>
                <a:spcPct val="108000"/>
              </a:lnSpc>
              <a:buSzPct val="100000"/>
              <a:buChar char="•"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Програми заходів, зведені реєстраційні дані</a:t>
            </a:r>
            <a:endParaRPr lang="en-US" sz="1450" dirty="0"/>
          </a:p>
          <a:p>
            <a:pPr marL="294640" indent="-294640" algn="l">
              <a:lnSpc>
                <a:spcPct val="108000"/>
              </a:lnSpc>
              <a:buSzPct val="100000"/>
              <a:buChar char="•"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Відгуки, договори, результати опитувань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8618719" y="2458343"/>
            <a:ext cx="2917851" cy="307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Обов'язкові правила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8618719" y="2954437"/>
            <a:ext cx="2917851" cy="308014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294640" indent="-294640" algn="l">
              <a:lnSpc>
                <a:spcPct val="108000"/>
              </a:lnSpc>
              <a:buSzPct val="100000"/>
              <a:buChar char="•"/>
            </a:pPr>
            <a:r>
              <a:rPr lang="en-US" sz="14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Усі посилання</a:t>
            </a: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мають відкриватися без запиту доступу до завершення оцінювання</a:t>
            </a:r>
            <a:endParaRPr lang="en-US" sz="1450" dirty="0"/>
          </a:p>
          <a:p>
            <a:pPr marL="294640" indent="-294640" algn="l">
              <a:lnSpc>
                <a:spcPct val="108000"/>
              </a:lnSpc>
              <a:buSzPct val="100000"/>
              <a:buChar char="•"/>
            </a:pPr>
            <a:r>
              <a:rPr lang="en-US" sz="14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Безпека:</a:t>
            </a: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не подавайте списки з персональними даними, схеми укриттів, маршрути чи графіки перебування груп</a:t>
            </a:r>
            <a:endParaRPr lang="en-US" sz="1450" dirty="0"/>
          </a:p>
          <a:p>
            <a:pPr marL="294640" indent="-294640" algn="l">
              <a:lnSpc>
                <a:spcPct val="108000"/>
              </a:lnSpc>
              <a:buSzPct val="100000"/>
              <a:buChar char="•"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Матеріал без доступного підтвердження </a:t>
            </a:r>
            <a:r>
              <a:rPr lang="en-US" sz="14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може не враховуватися</a:t>
            </a:r>
            <a:endParaRPr lang="en-US" sz="14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75" y="714375"/>
            <a:ext cx="10868745" cy="614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08000"/>
              </a:lnSpc>
              <a:buNone/>
            </a:pPr>
            <a:r>
              <a:rPr lang="en-US" sz="37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Шкала оцінювання</a:t>
            </a:r>
            <a:endParaRPr lang="en-US" sz="3700" dirty="0"/>
          </a:p>
        </p:txBody>
      </p:sp>
      <p:sp>
        <p:nvSpPr>
          <p:cNvPr id="3" name="Text 1"/>
          <p:cNvSpPr/>
          <p:nvPr/>
        </p:nvSpPr>
        <p:spPr>
          <a:xfrm>
            <a:off x="9724087" y="2509937"/>
            <a:ext cx="1627444" cy="472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ct val="83000"/>
              </a:lnSpc>
              <a:buNone/>
            </a:pPr>
            <a:r>
              <a:rPr lang="en-US" sz="37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0%</a:t>
            </a:r>
            <a:endParaRPr lang="en-US" sz="37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498" y="1753890"/>
            <a:ext cx="1984722" cy="198477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545498" y="3974902"/>
            <a:ext cx="1984722" cy="307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ct val="108000"/>
              </a:lnSpc>
              <a:buNone/>
            </a:pPr>
            <a:r>
              <a:rPr lang="en-US" sz="18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Немає даних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9545498" y="4395391"/>
            <a:ext cx="1984722" cy="4913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 rtl="1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Інформації або доказів немає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7503131" y="2509937"/>
            <a:ext cx="1627444" cy="472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ct val="83000"/>
              </a:lnSpc>
              <a:buNone/>
            </a:pPr>
            <a:r>
              <a:rPr lang="en-US" sz="37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25%</a:t>
            </a:r>
            <a:endParaRPr lang="en-US" sz="37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4542" y="1753890"/>
            <a:ext cx="1984722" cy="1984772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324542" y="3974902"/>
            <a:ext cx="1984722" cy="6141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 rtl="1">
              <a:lnSpc>
                <a:spcPct val="108000"/>
              </a:lnSpc>
              <a:buNone/>
            </a:pPr>
            <a:r>
              <a:rPr lang="en-US" sz="18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Окремий приклад</a:t>
            </a:r>
            <a:endParaRPr lang="en-US" sz="1850" dirty="0"/>
          </a:p>
        </p:txBody>
      </p:sp>
      <p:sp>
        <p:nvSpPr>
          <p:cNvPr id="10" name="Text 6"/>
          <p:cNvSpPr/>
          <p:nvPr/>
        </p:nvSpPr>
        <p:spPr>
          <a:xfrm>
            <a:off x="7324542" y="4702473"/>
            <a:ext cx="1984722" cy="4913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 rtl="1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Є поодинокий приклад діяльності</a:t>
            </a:r>
            <a:endParaRPr lang="en-US" sz="1450" dirty="0"/>
          </a:p>
        </p:txBody>
      </p:sp>
      <p:sp>
        <p:nvSpPr>
          <p:cNvPr id="11" name="Text 7"/>
          <p:cNvSpPr/>
          <p:nvPr/>
        </p:nvSpPr>
        <p:spPr>
          <a:xfrm>
            <a:off x="5282076" y="2509937"/>
            <a:ext cx="1627544" cy="472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ct val="83000"/>
              </a:lnSpc>
              <a:buNone/>
            </a:pPr>
            <a:r>
              <a:rPr lang="en-US" sz="37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50%</a:t>
            </a:r>
            <a:endParaRPr lang="en-US" sz="37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3486" y="1753890"/>
            <a:ext cx="1984821" cy="1984871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5103486" y="3975001"/>
            <a:ext cx="1984821" cy="6141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 rtl="1">
              <a:lnSpc>
                <a:spcPct val="108000"/>
              </a:lnSpc>
              <a:buNone/>
            </a:pPr>
            <a:r>
              <a:rPr lang="en-US" sz="18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Часткова робота</a:t>
            </a:r>
            <a:endParaRPr lang="en-US" sz="1850" dirty="0"/>
          </a:p>
        </p:txBody>
      </p:sp>
      <p:sp>
        <p:nvSpPr>
          <p:cNvPr id="14" name="Text 9"/>
          <p:cNvSpPr/>
          <p:nvPr/>
        </p:nvSpPr>
        <p:spPr>
          <a:xfrm>
            <a:off x="5103486" y="4702572"/>
            <a:ext cx="1984821" cy="9826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 rtl="1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Робота проводиться, але нерегулярно або частково підтверджена</a:t>
            </a:r>
            <a:endParaRPr lang="en-US" sz="1450" dirty="0"/>
          </a:p>
        </p:txBody>
      </p:sp>
      <p:sp>
        <p:nvSpPr>
          <p:cNvPr id="15" name="Text 10"/>
          <p:cNvSpPr/>
          <p:nvPr/>
        </p:nvSpPr>
        <p:spPr>
          <a:xfrm>
            <a:off x="3061120" y="2509937"/>
            <a:ext cx="1627444" cy="472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ct val="83000"/>
              </a:lnSpc>
              <a:buNone/>
            </a:pPr>
            <a:r>
              <a:rPr lang="en-US" sz="37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75%</a:t>
            </a:r>
            <a:endParaRPr lang="en-US" sz="3700" dirty="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2530" y="1753890"/>
            <a:ext cx="1984722" cy="1984772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2882530" y="3974902"/>
            <a:ext cx="1984722" cy="6141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 rtl="1">
              <a:lnSpc>
                <a:spcPct val="108000"/>
              </a:lnSpc>
              <a:buNone/>
            </a:pPr>
            <a:r>
              <a:rPr lang="en-US" sz="18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Системна робота</a:t>
            </a:r>
            <a:endParaRPr lang="en-US" sz="1850" dirty="0"/>
          </a:p>
        </p:txBody>
      </p:sp>
      <p:sp>
        <p:nvSpPr>
          <p:cNvPr id="18" name="Text 12"/>
          <p:cNvSpPr/>
          <p:nvPr/>
        </p:nvSpPr>
        <p:spPr>
          <a:xfrm>
            <a:off x="2882530" y="4702473"/>
            <a:ext cx="1984722" cy="7369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 rtl="1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Робота системна і результат підтверджено</a:t>
            </a:r>
            <a:endParaRPr lang="en-US" sz="1450" dirty="0"/>
          </a:p>
        </p:txBody>
      </p:sp>
      <p:sp>
        <p:nvSpPr>
          <p:cNvPr id="19" name="Text 13"/>
          <p:cNvSpPr/>
          <p:nvPr/>
        </p:nvSpPr>
        <p:spPr>
          <a:xfrm>
            <a:off x="840064" y="2509937"/>
            <a:ext cx="1627544" cy="472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ct val="83000"/>
              </a:lnSpc>
              <a:buNone/>
            </a:pPr>
            <a:r>
              <a:rPr lang="en-US" sz="37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100%</a:t>
            </a:r>
            <a:endParaRPr lang="en-US" sz="3700" dirty="0"/>
          </a:p>
        </p:txBody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475" y="1753890"/>
            <a:ext cx="1984821" cy="1984871"/>
          </a:xfrm>
          <a:prstGeom prst="rect">
            <a:avLst/>
          </a:prstGeom>
        </p:spPr>
      </p:pic>
      <p:sp>
        <p:nvSpPr>
          <p:cNvPr id="21" name="Text 14"/>
          <p:cNvSpPr/>
          <p:nvPr/>
        </p:nvSpPr>
        <p:spPr>
          <a:xfrm>
            <a:off x="661475" y="3975001"/>
            <a:ext cx="1984821" cy="307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ct val="108000"/>
              </a:lnSpc>
              <a:buNone/>
            </a:pPr>
            <a:r>
              <a:rPr lang="en-US" sz="18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Кращі практики</a:t>
            </a:r>
            <a:endParaRPr lang="en-US" sz="1850" dirty="0"/>
          </a:p>
        </p:txBody>
      </p:sp>
      <p:sp>
        <p:nvSpPr>
          <p:cNvPr id="22" name="Text 15"/>
          <p:cNvSpPr/>
          <p:nvPr/>
        </p:nvSpPr>
        <p:spPr>
          <a:xfrm>
            <a:off x="661475" y="4395490"/>
            <a:ext cx="1984821" cy="9826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 rtl="1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Системна робота, вимірюваний результат, практика може бути поширена</a:t>
            </a:r>
            <a:endParaRPr lang="en-US" sz="1450" dirty="0"/>
          </a:p>
        </p:txBody>
      </p:sp>
      <p:sp>
        <p:nvSpPr>
          <p:cNvPr id="23" name="Text 16"/>
          <p:cNvSpPr/>
          <p:nvPr/>
        </p:nvSpPr>
        <p:spPr>
          <a:xfrm>
            <a:off x="356682" y="5897860"/>
            <a:ext cx="11478330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Максимальна оцінка — </a:t>
            </a:r>
            <a:r>
              <a:rPr lang="en-US" sz="14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100 балів</a:t>
            </a: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 Підсумковий бал — середнє арифметичне оцінок членів комісії.</a:t>
            </a:r>
            <a:endParaRPr lang="en-US" sz="14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75" y="1676797"/>
            <a:ext cx="3504219" cy="350430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633201" y="1369219"/>
            <a:ext cx="6903269" cy="122852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7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Розділ 4: Підтвердження перед надсиланням</a:t>
            </a:r>
            <a:endParaRPr lang="en-US" sz="3700" dirty="0"/>
          </a:p>
        </p:txBody>
      </p:sp>
      <p:sp>
        <p:nvSpPr>
          <p:cNvPr id="4" name="Text 1"/>
          <p:cNvSpPr/>
          <p:nvPr/>
        </p:nvSpPr>
        <p:spPr>
          <a:xfrm>
            <a:off x="4633201" y="2786757"/>
            <a:ext cx="6903269" cy="4913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Перед натисканням кнопки «Надіслати» переконайтесь, що ви підтверджуєте всі наведені пункти:</a:t>
            </a:r>
            <a:endParaRPr lang="en-US" sz="1450" dirty="0"/>
          </a:p>
        </p:txBody>
      </p:sp>
      <p:sp>
        <p:nvSpPr>
          <p:cNvPr id="5" name="Text 2"/>
          <p:cNvSpPr/>
          <p:nvPr/>
        </p:nvSpPr>
        <p:spPr>
          <a:xfrm>
            <a:off x="4633201" y="3448149"/>
            <a:ext cx="6903269" cy="7369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294640" indent="-294640" algn="l">
              <a:lnSpc>
                <a:spcPct val="108000"/>
              </a:lnSpc>
              <a:buSzPct val="100000"/>
              <a:buChar char="​"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Підтверджую ознайомлення з Положенням про проведення проєкту «Рейтинг молодіжних центрів і просторів Кіровоградської області 2026 року»</a:t>
            </a:r>
            <a:endParaRPr lang="en-US" sz="1450" dirty="0"/>
          </a:p>
        </p:txBody>
      </p:sp>
      <p:sp>
        <p:nvSpPr>
          <p:cNvPr id="6" name="Shape 3"/>
          <p:cNvSpPr/>
          <p:nvPr/>
        </p:nvSpPr>
        <p:spPr>
          <a:xfrm>
            <a:off x="4633201" y="3476427"/>
            <a:ext cx="189007" cy="189012"/>
          </a:xfrm>
          <a:prstGeom prst="roundRect">
            <a:avLst>
              <a:gd name="adj" fmla="val 42003"/>
            </a:avLst>
          </a:prstGeom>
          <a:noFill/>
          <a:ln w="19050">
            <a:solidFill>
              <a:srgbClr val="6296FF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4633201" y="4251226"/>
            <a:ext cx="7512854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94640" indent="-294640" algn="l">
              <a:lnSpc>
                <a:spcPct val="108000"/>
              </a:lnSpc>
              <a:buSzPct val="100000"/>
              <a:buChar char="​"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Підтверджую достовірність відповідей і можливість їх уточнення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4633201" y="4279503"/>
            <a:ext cx="189007" cy="189012"/>
          </a:xfrm>
          <a:prstGeom prst="roundRect">
            <a:avLst>
              <a:gd name="adj" fmla="val 42003"/>
            </a:avLst>
          </a:prstGeom>
          <a:noFill/>
          <a:ln w="19050">
            <a:solidFill>
              <a:srgbClr val="6296F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633201" y="4562971"/>
            <a:ext cx="6903269" cy="4913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294640" indent="-294640" algn="l">
              <a:lnSpc>
                <a:spcPct val="108000"/>
              </a:lnSpc>
              <a:buSzPct val="100000"/>
              <a:buChar char="​"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Підтверджую, що матеріали не містять зайвих персональних або безпеково чутливих даних</a:t>
            </a:r>
            <a:endParaRPr lang="en-US" sz="1450" dirty="0"/>
          </a:p>
        </p:txBody>
      </p:sp>
      <p:sp>
        <p:nvSpPr>
          <p:cNvPr id="10" name="Shape 7"/>
          <p:cNvSpPr/>
          <p:nvPr/>
        </p:nvSpPr>
        <p:spPr>
          <a:xfrm>
            <a:off x="4633201" y="4591248"/>
            <a:ext cx="189007" cy="189012"/>
          </a:xfrm>
          <a:prstGeom prst="roundRect">
            <a:avLst>
              <a:gd name="adj" fmla="val 42003"/>
            </a:avLst>
          </a:prstGeom>
          <a:noFill/>
          <a:ln w="19050">
            <a:solidFill>
              <a:srgbClr val="6296F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4633201" y="5120382"/>
            <a:ext cx="6903269" cy="4913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294640" indent="-294640" algn="l">
              <a:lnSpc>
                <a:spcPct val="108000"/>
              </a:lnSpc>
              <a:buSzPct val="100000"/>
              <a:buChar char="​"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Погоджуюся на публікацію назви, громади, категорії, балів, місця та короткого опису практики</a:t>
            </a:r>
            <a:endParaRPr lang="en-US" sz="1450" dirty="0"/>
          </a:p>
        </p:txBody>
      </p:sp>
      <p:sp>
        <p:nvSpPr>
          <p:cNvPr id="12" name="Shape 9"/>
          <p:cNvSpPr/>
          <p:nvPr/>
        </p:nvSpPr>
        <p:spPr>
          <a:xfrm>
            <a:off x="4633201" y="5148659"/>
            <a:ext cx="189007" cy="189012"/>
          </a:xfrm>
          <a:prstGeom prst="roundRect">
            <a:avLst>
              <a:gd name="adj" fmla="val 42003"/>
            </a:avLst>
          </a:prstGeom>
          <a:noFill/>
          <a:ln w="19050">
            <a:solidFill>
              <a:srgbClr val="6296FF"/>
            </a:solidFill>
            <a:prstDash val="solid"/>
          </a:ln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391215" y="0"/>
            <a:ext cx="4800480" cy="6858000"/>
          </a:xfrm>
          <a:prstGeom prst="rect">
            <a:avLst/>
          </a:prstGeom>
          <a:solidFill>
            <a:srgbClr val="101620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406" y="1076226"/>
            <a:ext cx="3528924" cy="470544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61475" y="594221"/>
            <a:ext cx="6296860" cy="522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1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Що буде після оцінювання?</a:t>
            </a:r>
            <a:endParaRPr lang="en-US" sz="3150" dirty="0"/>
          </a:p>
        </p:txBody>
      </p:sp>
      <p:sp>
        <p:nvSpPr>
          <p:cNvPr id="5" name="Text 2"/>
          <p:cNvSpPr/>
          <p:nvPr/>
        </p:nvSpPr>
        <p:spPr>
          <a:xfrm>
            <a:off x="661475" y="1321098"/>
            <a:ext cx="321262" cy="20885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50" dirty="0">
                <a:solidFill>
                  <a:srgbClr val="EBEDF0"/>
                </a:solidFill>
                <a:latin typeface="Geist Light" pitchFamily="34" charset="0"/>
                <a:ea typeface="Geist Light" pitchFamily="34" charset="-122"/>
                <a:cs typeface="Geist Light" pitchFamily="34" charset="-120"/>
              </a:rPr>
              <a:t>01</a:t>
            </a:r>
            <a:endParaRPr lang="en-US" sz="1250" dirty="0"/>
          </a:p>
        </p:txBody>
      </p:sp>
      <p:sp>
        <p:nvSpPr>
          <p:cNvPr id="6" name="Shape 3"/>
          <p:cNvSpPr/>
          <p:nvPr/>
        </p:nvSpPr>
        <p:spPr>
          <a:xfrm>
            <a:off x="661475" y="1583035"/>
            <a:ext cx="6296860" cy="19050"/>
          </a:xfrm>
          <a:prstGeom prst="rect">
            <a:avLst/>
          </a:prstGeom>
          <a:solidFill>
            <a:srgbClr val="487CFF"/>
          </a:solidFill>
          <a:ln/>
        </p:spPr>
      </p:sp>
      <p:sp>
        <p:nvSpPr>
          <p:cNvPr id="7" name="Text 4"/>
          <p:cNvSpPr/>
          <p:nvPr/>
        </p:nvSpPr>
        <p:spPr>
          <a:xfrm>
            <a:off x="661475" y="1701403"/>
            <a:ext cx="6296860" cy="2610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5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Зворотний зв'язок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661475" y="2044303"/>
            <a:ext cx="6296860" cy="1930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Кожен учасник отримає бали, перелік сильних сторін та пріоритети розвитку</a:t>
            </a:r>
            <a:endParaRPr lang="en-US" sz="1250" dirty="0"/>
          </a:p>
        </p:txBody>
      </p:sp>
      <p:sp>
        <p:nvSpPr>
          <p:cNvPr id="9" name="Text 6"/>
          <p:cNvSpPr/>
          <p:nvPr/>
        </p:nvSpPr>
        <p:spPr>
          <a:xfrm>
            <a:off x="661475" y="2494359"/>
            <a:ext cx="321262" cy="20885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50" dirty="0">
                <a:solidFill>
                  <a:srgbClr val="EBEDF0"/>
                </a:solidFill>
                <a:latin typeface="Geist Light" pitchFamily="34" charset="0"/>
                <a:ea typeface="Geist Light" pitchFamily="34" charset="-122"/>
                <a:cs typeface="Geist Light" pitchFamily="34" charset="-120"/>
              </a:rPr>
              <a:t>02</a:t>
            </a:r>
            <a:endParaRPr lang="en-US" sz="1250" dirty="0"/>
          </a:p>
        </p:txBody>
      </p:sp>
      <p:sp>
        <p:nvSpPr>
          <p:cNvPr id="10" name="Shape 7"/>
          <p:cNvSpPr/>
          <p:nvPr/>
        </p:nvSpPr>
        <p:spPr>
          <a:xfrm>
            <a:off x="661475" y="2740223"/>
            <a:ext cx="6296860" cy="19050"/>
          </a:xfrm>
          <a:prstGeom prst="rect">
            <a:avLst/>
          </a:prstGeom>
          <a:solidFill>
            <a:srgbClr val="487CFF"/>
          </a:solidFill>
          <a:ln/>
        </p:spPr>
      </p:sp>
      <p:sp>
        <p:nvSpPr>
          <p:cNvPr id="11" name="Text 8"/>
          <p:cNvSpPr/>
          <p:nvPr/>
        </p:nvSpPr>
        <p:spPr>
          <a:xfrm>
            <a:off x="661475" y="2874665"/>
            <a:ext cx="6296860" cy="2610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5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Публікація результатів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661475" y="3217565"/>
            <a:ext cx="6296860" cy="3861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Організатор оприлюднить назву, громаду, категорію, підсумковий бал, місце та короткий опис практики</a:t>
            </a:r>
            <a:endParaRPr lang="en-US" sz="1250" dirty="0"/>
          </a:p>
        </p:txBody>
      </p:sp>
      <p:sp>
        <p:nvSpPr>
          <p:cNvPr id="13" name="Text 10"/>
          <p:cNvSpPr/>
          <p:nvPr/>
        </p:nvSpPr>
        <p:spPr>
          <a:xfrm>
            <a:off x="661475" y="3860701"/>
            <a:ext cx="321262" cy="20885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50" dirty="0">
                <a:solidFill>
                  <a:srgbClr val="EBEDF0"/>
                </a:solidFill>
                <a:latin typeface="Geist Light" pitchFamily="34" charset="0"/>
                <a:ea typeface="Geist Light" pitchFamily="34" charset="-122"/>
                <a:cs typeface="Geist Light" pitchFamily="34" charset="-120"/>
              </a:rPr>
              <a:t>03</a:t>
            </a:r>
            <a:endParaRPr lang="en-US" sz="1250" dirty="0"/>
          </a:p>
        </p:txBody>
      </p:sp>
      <p:sp>
        <p:nvSpPr>
          <p:cNvPr id="14" name="Shape 11"/>
          <p:cNvSpPr/>
          <p:nvPr/>
        </p:nvSpPr>
        <p:spPr>
          <a:xfrm>
            <a:off x="661475" y="4090591"/>
            <a:ext cx="6296860" cy="19050"/>
          </a:xfrm>
          <a:prstGeom prst="rect">
            <a:avLst/>
          </a:prstGeom>
          <a:solidFill>
            <a:srgbClr val="487CFF"/>
          </a:solidFill>
          <a:ln/>
        </p:spPr>
      </p:sp>
      <p:sp>
        <p:nvSpPr>
          <p:cNvPr id="15" name="Text 12"/>
          <p:cNvSpPr/>
          <p:nvPr/>
        </p:nvSpPr>
        <p:spPr>
          <a:xfrm>
            <a:off x="661475" y="4241006"/>
            <a:ext cx="6296860" cy="2610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5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Можливість оскарження</a:t>
            </a:r>
            <a:endParaRPr lang="en-US" sz="1550" dirty="0"/>
          </a:p>
        </p:txBody>
      </p:sp>
      <p:sp>
        <p:nvSpPr>
          <p:cNvPr id="16" name="Text 13"/>
          <p:cNvSpPr/>
          <p:nvPr/>
        </p:nvSpPr>
        <p:spPr>
          <a:xfrm>
            <a:off x="661475" y="4583906"/>
            <a:ext cx="6296860" cy="3861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Протягом </a:t>
            </a:r>
            <a:r>
              <a:rPr lang="en-US" sz="12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3 робочих днів</a:t>
            </a:r>
            <a:r>
              <a:rPr lang="en-US" sz="12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після публікації можна повідомити про арифметичну помилку або порушення процедури</a:t>
            </a:r>
            <a:endParaRPr lang="en-US" sz="1250" dirty="0"/>
          </a:p>
        </p:txBody>
      </p:sp>
      <p:sp>
        <p:nvSpPr>
          <p:cNvPr id="17" name="Text 14"/>
          <p:cNvSpPr/>
          <p:nvPr/>
        </p:nvSpPr>
        <p:spPr>
          <a:xfrm>
            <a:off x="661475" y="5227042"/>
            <a:ext cx="321262" cy="20885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50" dirty="0">
                <a:solidFill>
                  <a:srgbClr val="EBEDF0"/>
                </a:solidFill>
                <a:latin typeface="Geist Light" pitchFamily="34" charset="0"/>
                <a:ea typeface="Geist Light" pitchFamily="34" charset="-122"/>
                <a:cs typeface="Geist Light" pitchFamily="34" charset="-120"/>
              </a:rPr>
              <a:t>04</a:t>
            </a:r>
            <a:endParaRPr lang="en-US" sz="1250" dirty="0"/>
          </a:p>
        </p:txBody>
      </p:sp>
      <p:sp>
        <p:nvSpPr>
          <p:cNvPr id="18" name="Shape 15"/>
          <p:cNvSpPr/>
          <p:nvPr/>
        </p:nvSpPr>
        <p:spPr>
          <a:xfrm>
            <a:off x="661475" y="5440859"/>
            <a:ext cx="6296860" cy="19050"/>
          </a:xfrm>
          <a:prstGeom prst="rect">
            <a:avLst/>
          </a:prstGeom>
          <a:solidFill>
            <a:srgbClr val="487CFF"/>
          </a:solidFill>
          <a:ln/>
        </p:spPr>
      </p:sp>
      <p:sp>
        <p:nvSpPr>
          <p:cNvPr id="19" name="Text 16"/>
          <p:cNvSpPr/>
          <p:nvPr/>
        </p:nvSpPr>
        <p:spPr>
          <a:xfrm>
            <a:off x="661475" y="5607348"/>
            <a:ext cx="6296860" cy="2610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5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Поширення практик</a:t>
            </a:r>
            <a:endParaRPr lang="en-US" sz="1550" dirty="0"/>
          </a:p>
        </p:txBody>
      </p:sp>
      <p:sp>
        <p:nvSpPr>
          <p:cNvPr id="20" name="Text 17"/>
          <p:cNvSpPr/>
          <p:nvPr/>
        </p:nvSpPr>
        <p:spPr>
          <a:xfrm>
            <a:off x="661475" y="5950248"/>
            <a:ext cx="6296860" cy="1930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Кращі практики будуть поширені між громадами Кіровоградської області</a:t>
            </a:r>
            <a:endParaRPr lang="en-US" sz="12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75" y="1252041"/>
            <a:ext cx="10868745" cy="614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7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Типові помилки при заповненні форми</a:t>
            </a:r>
            <a:endParaRPr lang="en-US" sz="37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1475" y="2244328"/>
            <a:ext cx="5339820" cy="158630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77479" y="2458740"/>
            <a:ext cx="4809409" cy="307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🔒</a:t>
            </a:r>
            <a:r>
              <a:rPr lang="en-US" sz="18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 Закриті посилання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977479" y="2879229"/>
            <a:ext cx="4809409" cy="7369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Посилання закриті або вимагають запиту доступу — перевірте налаштування перед надсиланням. Оцінювачі не зможуть переглянути матеріали.</a:t>
            </a:r>
            <a:endParaRPr lang="en-US" sz="14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90301" y="2244328"/>
            <a:ext cx="5339919" cy="158630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506305" y="2458740"/>
            <a:ext cx="4809509" cy="307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📊</a:t>
            </a:r>
            <a:r>
              <a:rPr lang="en-US" sz="18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 Змішування показників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6506305" y="2879229"/>
            <a:ext cx="4809509" cy="7369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Змішування унікальних учасників і загальних відвідувань — це різні показники. Вказуйте їх окремо та чітко.</a:t>
            </a:r>
            <a:endParaRPr lang="en-US" sz="14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1475" y="4019649"/>
            <a:ext cx="5339820" cy="158630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7479" y="4234061"/>
            <a:ext cx="4809409" cy="307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📝</a:t>
            </a:r>
            <a:r>
              <a:rPr lang="en-US" sz="18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 Відсутність цифр</a:t>
            </a:r>
            <a:endParaRPr lang="en-US" sz="1850" dirty="0"/>
          </a:p>
        </p:txBody>
      </p:sp>
      <p:sp>
        <p:nvSpPr>
          <p:cNvPr id="11" name="Text 6"/>
          <p:cNvSpPr/>
          <p:nvPr/>
        </p:nvSpPr>
        <p:spPr>
          <a:xfrm>
            <a:off x="977479" y="4654550"/>
            <a:ext cx="4809409" cy="7369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Відсутність конкретних чисел у описах критеріїв — завжди вказуйте результати: кількість людей, заходів, дат.</a:t>
            </a:r>
            <a:endParaRPr lang="en-US" sz="14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90301" y="4019649"/>
            <a:ext cx="5339919" cy="1586309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6506305" y="4234061"/>
            <a:ext cx="4809509" cy="307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⏰</a:t>
            </a:r>
            <a:r>
              <a:rPr lang="en-US" sz="18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 Запізнення</a:t>
            </a:r>
            <a:endParaRPr lang="en-US" sz="1850" dirty="0"/>
          </a:p>
        </p:txBody>
      </p:sp>
      <p:sp>
        <p:nvSpPr>
          <p:cNvPr id="14" name="Text 8"/>
          <p:cNvSpPr/>
          <p:nvPr/>
        </p:nvSpPr>
        <p:spPr>
          <a:xfrm>
            <a:off x="6506305" y="4654550"/>
            <a:ext cx="4809509" cy="4913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Подання після дедлайну — форма закривається о </a:t>
            </a:r>
            <a:r>
              <a:rPr lang="en-US" sz="14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16:00, 31.07.2026</a:t>
            </a: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 Пізні заявки не приймаються.</a:t>
            </a:r>
            <a:endParaRPr lang="en-US" sz="14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75" y="1676797"/>
            <a:ext cx="3504219" cy="350430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633201" y="1012329"/>
            <a:ext cx="6903269" cy="614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7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Контакти та підтримка</a:t>
            </a:r>
            <a:endParaRPr lang="en-US" sz="37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07802" y="1813818"/>
            <a:ext cx="2168967" cy="177522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873007" y="1839218"/>
            <a:ext cx="1903762" cy="307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Координаторка</a:t>
            </a:r>
            <a:endParaRPr lang="en-US" sz="1850" dirty="0"/>
          </a:p>
        </p:txBody>
      </p:sp>
      <p:sp>
        <p:nvSpPr>
          <p:cNvPr id="6" name="Text 2"/>
          <p:cNvSpPr/>
          <p:nvPr/>
        </p:nvSpPr>
        <p:spPr>
          <a:xfrm>
            <a:off x="4873007" y="2335312"/>
            <a:ext cx="1903762" cy="12283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Ельміра ЧЕПІГА, координаторка молодіжних програм</a:t>
            </a:r>
            <a:endParaRPr lang="en-US" sz="1450" dirty="0"/>
          </a:p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ГО «СКЦ «Задзеркалля»»</a:t>
            </a:r>
            <a:endParaRPr lang="en-US" sz="14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87603" y="1813818"/>
            <a:ext cx="2168967" cy="177522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252808" y="1839218"/>
            <a:ext cx="1903762" cy="307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Email</a:t>
            </a: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7252808" y="2335312"/>
            <a:ext cx="1903762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slavzaz@gmail.com</a:t>
            </a:r>
            <a:endParaRPr lang="en-US" sz="14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67405" y="1813818"/>
            <a:ext cx="2168967" cy="177522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632610" y="1839218"/>
            <a:ext cx="1903762" cy="307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Телефон</a:t>
            </a:r>
            <a:endParaRPr lang="en-US" sz="1850" dirty="0"/>
          </a:p>
        </p:txBody>
      </p:sp>
      <p:sp>
        <p:nvSpPr>
          <p:cNvPr id="12" name="Text 6"/>
          <p:cNvSpPr/>
          <p:nvPr/>
        </p:nvSpPr>
        <p:spPr>
          <a:xfrm>
            <a:off x="9632610" y="2335312"/>
            <a:ext cx="1903762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+380 66 963 16 45</a:t>
            </a:r>
            <a:endParaRPr lang="en-US" sz="14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07802" y="3916263"/>
            <a:ext cx="6928570" cy="792559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4873007" y="3941663"/>
            <a:ext cx="6663365" cy="307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Посилання на форму</a:t>
            </a:r>
            <a:endParaRPr lang="en-US" sz="1850" dirty="0"/>
          </a:p>
        </p:txBody>
      </p:sp>
      <p:sp>
        <p:nvSpPr>
          <p:cNvPr id="15" name="Text 8"/>
          <p:cNvSpPr/>
          <p:nvPr/>
        </p:nvSpPr>
        <p:spPr>
          <a:xfrm>
            <a:off x="4873007" y="4437757"/>
            <a:ext cx="6663365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Зазначається в офіційному оголошенні проєкту</a:t>
            </a:r>
            <a:endParaRPr lang="en-US" sz="1450" dirty="0"/>
          </a:p>
        </p:txBody>
      </p:sp>
      <p:sp>
        <p:nvSpPr>
          <p:cNvPr id="16" name="Shape 9"/>
          <p:cNvSpPr/>
          <p:nvPr/>
        </p:nvSpPr>
        <p:spPr>
          <a:xfrm>
            <a:off x="4633201" y="4896048"/>
            <a:ext cx="6903269" cy="925909"/>
          </a:xfrm>
          <a:prstGeom prst="roundRect">
            <a:avLst>
              <a:gd name="adj" fmla="val 8574"/>
            </a:avLst>
          </a:prstGeom>
          <a:solidFill>
            <a:srgbClr val="022349"/>
          </a:solidFill>
          <a:ln/>
        </p:spPr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2208" y="5151041"/>
            <a:ext cx="236234" cy="189012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5247449" y="5113338"/>
            <a:ext cx="6100015" cy="4913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Якщо виникла технічна помилка — зверніться до організаторів. Маєте </a:t>
            </a:r>
            <a:r>
              <a:rPr lang="en-US" sz="1450" b="1" dirty="0">
                <a:solidFill>
                  <a:srgbClr val="FFFFFF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2 робочі дні</a:t>
            </a:r>
            <a:r>
              <a:rPr lang="en-US" sz="14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на виправлення.</a:t>
            </a:r>
            <a:endParaRPr lang="en-US" sz="14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75" y="614363"/>
            <a:ext cx="10868745" cy="522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8000"/>
              </a:lnSpc>
              <a:buNone/>
            </a:pPr>
            <a:r>
              <a:rPr lang="en-US" sz="31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Заповніть Google-форму прямо зараз</a:t>
            </a:r>
            <a:endParaRPr lang="en-US" sz="3150" dirty="0"/>
          </a:p>
        </p:txBody>
      </p:sp>
      <p:sp>
        <p:nvSpPr>
          <p:cNvPr id="3" name="Text 1"/>
          <p:cNvSpPr/>
          <p:nvPr/>
        </p:nvSpPr>
        <p:spPr>
          <a:xfrm>
            <a:off x="661475" y="1341239"/>
            <a:ext cx="10868745" cy="539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2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Скануйте QR-код або перейдіть за посиланням нижче:</a:t>
            </a:r>
            <a:endParaRPr lang="en-US" sz="1250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250" b="1" u="sng" dirty="0">
                <a:solidFill>
                  <a:srgbClr val="6296FF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forms.gle/REXSD7vfyD8uBeycA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661475" y="2034580"/>
            <a:ext cx="11478330" cy="1930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endParaRPr lang="en-US" sz="1250" dirty="0"/>
          </a:p>
        </p:txBody>
      </p:sp>
      <p:sp>
        <p:nvSpPr>
          <p:cNvPr id="5" name="Text 3"/>
          <p:cNvSpPr/>
          <p:nvPr/>
        </p:nvSpPr>
        <p:spPr>
          <a:xfrm>
            <a:off x="661475" y="2504083"/>
            <a:ext cx="4384069" cy="1930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endParaRPr lang="en-US" sz="12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5502" y="2534841"/>
            <a:ext cx="2153191" cy="2153245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768237" y="2504083"/>
            <a:ext cx="4384069" cy="1930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endParaRPr lang="en-US" sz="1250" dirty="0"/>
          </a:p>
        </p:txBody>
      </p:sp>
      <p:sp>
        <p:nvSpPr>
          <p:cNvPr id="8" name="Text 5"/>
          <p:cNvSpPr/>
          <p:nvPr/>
        </p:nvSpPr>
        <p:spPr>
          <a:xfrm>
            <a:off x="356682" y="4995267"/>
            <a:ext cx="11478330" cy="1930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endParaRPr lang="en-US" sz="1250" dirty="0"/>
          </a:p>
        </p:txBody>
      </p:sp>
      <p:sp>
        <p:nvSpPr>
          <p:cNvPr id="9" name="Shape 6"/>
          <p:cNvSpPr/>
          <p:nvPr/>
        </p:nvSpPr>
        <p:spPr>
          <a:xfrm>
            <a:off x="661475" y="5341938"/>
            <a:ext cx="10868745" cy="901700"/>
          </a:xfrm>
          <a:prstGeom prst="roundRect">
            <a:avLst>
              <a:gd name="adj" fmla="val 7484"/>
            </a:avLst>
          </a:prstGeom>
          <a:solidFill>
            <a:srgbClr val="101620"/>
          </a:solidFill>
          <a:ln w="19050">
            <a:solidFill>
              <a:srgbClr val="002A80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680524" y="5360987"/>
            <a:ext cx="3610182" cy="863600"/>
          </a:xfrm>
          <a:prstGeom prst="rect">
            <a:avLst/>
          </a:prstGeom>
          <a:solidFill>
            <a:srgbClr val="101620"/>
          </a:solidFill>
          <a:ln/>
        </p:spPr>
      </p:sp>
      <p:sp>
        <p:nvSpPr>
          <p:cNvPr id="11" name="Text 8"/>
          <p:cNvSpPr/>
          <p:nvPr/>
        </p:nvSpPr>
        <p:spPr>
          <a:xfrm>
            <a:off x="841156" y="5521623"/>
            <a:ext cx="3288920" cy="267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80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📅</a:t>
            </a:r>
            <a:r>
              <a:rPr lang="en-US" sz="15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 Дедлайн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841156" y="5870873"/>
            <a:ext cx="3288920" cy="1930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до 16:00, 31.07.2026</a:t>
            </a:r>
            <a:endParaRPr lang="en-US" sz="1250" dirty="0"/>
          </a:p>
        </p:txBody>
      </p:sp>
      <p:sp>
        <p:nvSpPr>
          <p:cNvPr id="13" name="Shape 10"/>
          <p:cNvSpPr/>
          <p:nvPr/>
        </p:nvSpPr>
        <p:spPr>
          <a:xfrm>
            <a:off x="4290707" y="5360987"/>
            <a:ext cx="3610182" cy="863600"/>
          </a:xfrm>
          <a:prstGeom prst="rect">
            <a:avLst/>
          </a:prstGeom>
          <a:solidFill>
            <a:srgbClr val="101620"/>
          </a:solidFill>
          <a:ln/>
        </p:spPr>
      </p:sp>
      <p:sp>
        <p:nvSpPr>
          <p:cNvPr id="14" name="Shape 11"/>
          <p:cNvSpPr/>
          <p:nvPr/>
        </p:nvSpPr>
        <p:spPr>
          <a:xfrm>
            <a:off x="4290707" y="5360987"/>
            <a:ext cx="19050" cy="863600"/>
          </a:xfrm>
          <a:prstGeom prst="roundRect">
            <a:avLst>
              <a:gd name="adj" fmla="val 354224"/>
            </a:avLst>
          </a:prstGeom>
          <a:solidFill>
            <a:srgbClr val="002A80"/>
          </a:solidFill>
          <a:ln/>
        </p:spPr>
      </p:sp>
      <p:sp>
        <p:nvSpPr>
          <p:cNvPr id="15" name="Text 12"/>
          <p:cNvSpPr/>
          <p:nvPr/>
        </p:nvSpPr>
        <p:spPr>
          <a:xfrm>
            <a:off x="4451338" y="5521623"/>
            <a:ext cx="3288920" cy="267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80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✅</a:t>
            </a:r>
            <a:r>
              <a:rPr lang="en-US" sz="15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 Участь</a:t>
            </a:r>
            <a:endParaRPr lang="en-US" sz="1550" dirty="0"/>
          </a:p>
        </p:txBody>
      </p:sp>
      <p:sp>
        <p:nvSpPr>
          <p:cNvPr id="16" name="Text 13"/>
          <p:cNvSpPr/>
          <p:nvPr/>
        </p:nvSpPr>
        <p:spPr>
          <a:xfrm>
            <a:off x="4451338" y="5870873"/>
            <a:ext cx="3288920" cy="1930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Безоплатна і добровільна</a:t>
            </a:r>
            <a:endParaRPr lang="en-US" sz="1250" dirty="0"/>
          </a:p>
        </p:txBody>
      </p:sp>
      <p:sp>
        <p:nvSpPr>
          <p:cNvPr id="17" name="Shape 14"/>
          <p:cNvSpPr/>
          <p:nvPr/>
        </p:nvSpPr>
        <p:spPr>
          <a:xfrm>
            <a:off x="7900889" y="5360987"/>
            <a:ext cx="3610282" cy="863600"/>
          </a:xfrm>
          <a:prstGeom prst="rect">
            <a:avLst/>
          </a:prstGeom>
          <a:solidFill>
            <a:srgbClr val="101620"/>
          </a:solidFill>
          <a:ln/>
        </p:spPr>
      </p:sp>
      <p:sp>
        <p:nvSpPr>
          <p:cNvPr id="18" name="Shape 15"/>
          <p:cNvSpPr/>
          <p:nvPr/>
        </p:nvSpPr>
        <p:spPr>
          <a:xfrm>
            <a:off x="7900889" y="5360987"/>
            <a:ext cx="19050" cy="863600"/>
          </a:xfrm>
          <a:prstGeom prst="roundRect">
            <a:avLst>
              <a:gd name="adj" fmla="val 354224"/>
            </a:avLst>
          </a:prstGeom>
          <a:solidFill>
            <a:srgbClr val="002A80"/>
          </a:solidFill>
          <a:ln/>
        </p:spPr>
      </p:sp>
      <p:sp>
        <p:nvSpPr>
          <p:cNvPr id="19" name="Text 16"/>
          <p:cNvSpPr/>
          <p:nvPr/>
        </p:nvSpPr>
        <p:spPr>
          <a:xfrm>
            <a:off x="8061520" y="5521623"/>
            <a:ext cx="3289019" cy="267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80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📬</a:t>
            </a:r>
            <a:r>
              <a:rPr lang="en-US" sz="15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 Результати</a:t>
            </a:r>
            <a:endParaRPr lang="en-US" sz="1550" dirty="0"/>
          </a:p>
        </p:txBody>
      </p:sp>
      <p:sp>
        <p:nvSpPr>
          <p:cNvPr id="20" name="Text 17"/>
          <p:cNvSpPr/>
          <p:nvPr/>
        </p:nvSpPr>
        <p:spPr>
          <a:xfrm>
            <a:off x="8061520" y="5870873"/>
            <a:ext cx="3289019" cy="1930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до 07.08.2026</a:t>
            </a:r>
            <a:endParaRPr lang="en-US" sz="12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4800480" cy="6858000"/>
          </a:xfrm>
          <a:prstGeom prst="rect">
            <a:avLst/>
          </a:prstGeom>
          <a:solidFill>
            <a:srgbClr val="101620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54" y="1091406"/>
            <a:ext cx="3506303" cy="467518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233360" y="746522"/>
            <a:ext cx="6296860" cy="122852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7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Що таке Рейтинг і навіщо він потрібен?</a:t>
            </a:r>
            <a:endParaRPr lang="en-US" sz="3700" dirty="0"/>
          </a:p>
        </p:txBody>
      </p:sp>
      <p:sp>
        <p:nvSpPr>
          <p:cNvPr id="5" name="Shape 2"/>
          <p:cNvSpPr/>
          <p:nvPr/>
        </p:nvSpPr>
        <p:spPr>
          <a:xfrm>
            <a:off x="5233360" y="2258516"/>
            <a:ext cx="3053877" cy="2323306"/>
          </a:xfrm>
          <a:prstGeom prst="roundRect">
            <a:avLst>
              <a:gd name="adj" fmla="val 3417"/>
            </a:avLst>
          </a:prstGeom>
          <a:solidFill>
            <a:srgbClr val="101620">
              <a:alpha val="95000"/>
            </a:srgbClr>
          </a:solidFill>
          <a:ln w="25399">
            <a:solidFill>
              <a:srgbClr val="002A80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5447767" y="2472928"/>
            <a:ext cx="2625064" cy="307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Мета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5447767" y="2893417"/>
            <a:ext cx="2625064" cy="12283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Оцінити активність і якість роботи молодіжних центрів та просторів, визначити сильні практики й потреби розвитку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8476244" y="2258516"/>
            <a:ext cx="3053976" cy="2323306"/>
          </a:xfrm>
          <a:prstGeom prst="roundRect">
            <a:avLst>
              <a:gd name="adj" fmla="val 3417"/>
            </a:avLst>
          </a:prstGeom>
          <a:solidFill>
            <a:srgbClr val="101620">
              <a:alpha val="95000"/>
            </a:srgbClr>
          </a:solidFill>
          <a:ln w="25399">
            <a:solidFill>
              <a:srgbClr val="002A80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8690651" y="2472928"/>
            <a:ext cx="2625163" cy="307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Ініціатор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8690651" y="2893417"/>
            <a:ext cx="2625163" cy="147399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ГО «Слов'янський культурний центр «Задзеркалля»» у партнерстві з управлінням молоді та спорту Кіровоградської ОДА</a:t>
            </a:r>
            <a:endParaRPr lang="en-US" sz="1450" dirty="0"/>
          </a:p>
        </p:txBody>
      </p:sp>
      <p:sp>
        <p:nvSpPr>
          <p:cNvPr id="11" name="Shape 8"/>
          <p:cNvSpPr/>
          <p:nvPr/>
        </p:nvSpPr>
        <p:spPr>
          <a:xfrm>
            <a:off x="5233360" y="4770834"/>
            <a:ext cx="6296860" cy="1340644"/>
          </a:xfrm>
          <a:prstGeom prst="roundRect">
            <a:avLst>
              <a:gd name="adj" fmla="val 5922"/>
            </a:avLst>
          </a:prstGeom>
          <a:solidFill>
            <a:srgbClr val="101620">
              <a:alpha val="95000"/>
            </a:srgbClr>
          </a:solidFill>
          <a:ln w="25399">
            <a:solidFill>
              <a:srgbClr val="002A80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5447767" y="4985246"/>
            <a:ext cx="5868047" cy="307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Важливо знати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5447767" y="5405735"/>
            <a:ext cx="5868047" cy="4913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Рейтинг — </a:t>
            </a:r>
            <a:r>
              <a:rPr lang="en-US" sz="14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не конкурс на фінансування</a:t>
            </a: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 Участь добровільна і безоплатна</a:t>
            </a:r>
            <a:endParaRPr lang="en-US" sz="14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101620">
              <a:alpha val="8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661475" y="2026146"/>
            <a:ext cx="10868745" cy="16954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8000"/>
              </a:lnSpc>
              <a:buNone/>
            </a:pPr>
            <a:r>
              <a:rPr lang="en-US" sz="51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ЗРОБИМО МОЛОДІЖНУ РОБОТУ ВИДИМОЮ РАЗОМ!</a:t>
            </a:r>
            <a:endParaRPr lang="en-US" sz="5100" dirty="0"/>
          </a:p>
        </p:txBody>
      </p:sp>
      <p:sp>
        <p:nvSpPr>
          <p:cNvPr id="5" name="Text 2"/>
          <p:cNvSpPr/>
          <p:nvPr/>
        </p:nvSpPr>
        <p:spPr>
          <a:xfrm>
            <a:off x="661475" y="4005064"/>
            <a:ext cx="10868745" cy="8267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8000"/>
              </a:lnSpc>
              <a:spcAft>
                <a:spcPts val="1650"/>
              </a:spcAft>
              <a:buNone/>
            </a:pPr>
            <a:r>
              <a:rPr lang="en-US" sz="18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Ваша участь у Рейтингу молодіжних центрів і просторів Кіровоградської області </a:t>
            </a:r>
            <a:endParaRPr lang="en-US" sz="1850" dirty="0"/>
          </a:p>
          <a:p>
            <a:pPr marL="0" indent="0" algn="ctr">
              <a:lnSpc>
                <a:spcPct val="108000"/>
              </a:lnSpc>
              <a:buNone/>
            </a:pPr>
            <a:r>
              <a:rPr lang="en-US" sz="18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сприятиме розвитку та підтримці молодіжної політики.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75" y="1676797"/>
            <a:ext cx="3504219" cy="350430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633201" y="1340545"/>
            <a:ext cx="6903269" cy="614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7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Хто може взяти участь?</a:t>
            </a:r>
            <a:endParaRPr lang="en-US" sz="37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04042" y="2148483"/>
            <a:ext cx="283461" cy="28346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247449" y="2167434"/>
            <a:ext cx="6289022" cy="4913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Молодіжні центри та молодіжні простори будь-якої форми власності та підпорядкування, що працюють у Кіровоградській області</a:t>
            </a:r>
            <a:endParaRPr lang="en-US" sz="1450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04042" y="3074591"/>
            <a:ext cx="283461" cy="283468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5247449" y="3093541"/>
            <a:ext cx="6289022" cy="4913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Умова: діяльність </a:t>
            </a:r>
            <a:r>
              <a:rPr lang="en-US" sz="14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не менше 3 місяців</a:t>
            </a: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у межах звітного періоду (01.01.2026 – 30.06.2026)</a:t>
            </a:r>
            <a:endParaRPr lang="en-US" sz="1450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04042" y="4000698"/>
            <a:ext cx="283461" cy="283468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5247449" y="4019649"/>
            <a:ext cx="6289022" cy="4913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Від кожного учасника — </a:t>
            </a:r>
            <a:r>
              <a:rPr lang="en-US" sz="14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одна відповідь</a:t>
            </a: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яку подає керівник або уповноважена особа</a:t>
            </a:r>
            <a:endParaRPr lang="en-US" sz="1450" dirty="0"/>
          </a:p>
        </p:txBody>
      </p:sp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04042" y="4926806"/>
            <a:ext cx="283461" cy="283468"/>
          </a:xfrm>
          <a:prstGeom prst="rect">
            <a:avLst/>
          </a:prstGeom>
        </p:spPr>
      </p:pic>
      <p:sp>
        <p:nvSpPr>
          <p:cNvPr id="11" name="Text 4"/>
          <p:cNvSpPr/>
          <p:nvPr/>
        </p:nvSpPr>
        <p:spPr>
          <a:xfrm>
            <a:off x="5247449" y="4945757"/>
            <a:ext cx="6289022" cy="4913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Результати формуються окремо: «молодіжні центри» та «молодіжні простори»</a:t>
            </a:r>
            <a:endParaRPr lang="en-US" sz="14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75" y="999133"/>
            <a:ext cx="10868745" cy="614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7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Календар проєкту</a:t>
            </a:r>
            <a:endParaRPr lang="en-US" sz="3700" dirty="0"/>
          </a:p>
        </p:txBody>
      </p:sp>
      <p:sp>
        <p:nvSpPr>
          <p:cNvPr id="3" name="Shape 1"/>
          <p:cNvSpPr/>
          <p:nvPr/>
        </p:nvSpPr>
        <p:spPr>
          <a:xfrm>
            <a:off x="661475" y="1991420"/>
            <a:ext cx="10868745" cy="2955528"/>
          </a:xfrm>
          <a:prstGeom prst="roundRect">
            <a:avLst>
              <a:gd name="adj" fmla="val 2686"/>
            </a:avLst>
          </a:prstGeom>
          <a:noFill/>
          <a:ln w="635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661475" y="2486124"/>
            <a:ext cx="10868745" cy="11814"/>
          </a:xfrm>
          <a:prstGeom prst="rect">
            <a:avLst/>
          </a:prstGeom>
          <a:solidFill>
            <a:srgbClr val="FFFFFF">
              <a:alpha val="24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661475" y="2977654"/>
            <a:ext cx="10868745" cy="11814"/>
          </a:xfrm>
          <a:prstGeom prst="rect">
            <a:avLst/>
          </a:prstGeom>
          <a:solidFill>
            <a:srgbClr val="FFFFFF">
              <a:alpha val="24000"/>
            </a:srgbClr>
          </a:solidFill>
          <a:ln/>
        </p:spPr>
      </p:sp>
      <p:sp>
        <p:nvSpPr>
          <p:cNvPr id="6" name="Shape 4"/>
          <p:cNvSpPr/>
          <p:nvPr/>
        </p:nvSpPr>
        <p:spPr>
          <a:xfrm>
            <a:off x="661475" y="3469184"/>
            <a:ext cx="10868745" cy="11814"/>
          </a:xfrm>
          <a:prstGeom prst="rect">
            <a:avLst/>
          </a:prstGeom>
          <a:solidFill>
            <a:srgbClr val="FFFFFF">
              <a:alpha val="24000"/>
            </a:srgbClr>
          </a:solidFill>
          <a:ln/>
        </p:spPr>
      </p:sp>
      <p:sp>
        <p:nvSpPr>
          <p:cNvPr id="7" name="Shape 5"/>
          <p:cNvSpPr/>
          <p:nvPr/>
        </p:nvSpPr>
        <p:spPr>
          <a:xfrm>
            <a:off x="661475" y="3960713"/>
            <a:ext cx="10868745" cy="11814"/>
          </a:xfrm>
          <a:prstGeom prst="rect">
            <a:avLst/>
          </a:prstGeom>
          <a:solidFill>
            <a:srgbClr val="FFFFFF">
              <a:alpha val="24000"/>
            </a:srgbClr>
          </a:solidFill>
          <a:ln/>
        </p:spPr>
      </p:sp>
      <p:sp>
        <p:nvSpPr>
          <p:cNvPr id="8" name="Shape 6"/>
          <p:cNvSpPr/>
          <p:nvPr/>
        </p:nvSpPr>
        <p:spPr>
          <a:xfrm>
            <a:off x="661475" y="4452243"/>
            <a:ext cx="10868745" cy="11814"/>
          </a:xfrm>
          <a:prstGeom prst="rect">
            <a:avLst/>
          </a:prstGeom>
          <a:solidFill>
            <a:srgbClr val="FFFFFF">
              <a:alpha val="24000"/>
            </a:srgbClr>
          </a:solidFill>
          <a:ln/>
        </p:spPr>
      </p:sp>
      <p:sp>
        <p:nvSpPr>
          <p:cNvPr id="9" name="Text 7"/>
          <p:cNvSpPr/>
          <p:nvPr/>
        </p:nvSpPr>
        <p:spPr>
          <a:xfrm>
            <a:off x="856931" y="2117527"/>
            <a:ext cx="1317096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Етап</a:t>
            </a:r>
            <a:endParaRPr lang="en-US" sz="1450" dirty="0"/>
          </a:p>
        </p:txBody>
      </p:sp>
      <p:sp>
        <p:nvSpPr>
          <p:cNvPr id="10" name="Text 8"/>
          <p:cNvSpPr/>
          <p:nvPr/>
        </p:nvSpPr>
        <p:spPr>
          <a:xfrm>
            <a:off x="1942456" y="2117527"/>
            <a:ext cx="5659594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Що відбувається</a:t>
            </a:r>
            <a:endParaRPr lang="en-US" sz="1450" dirty="0"/>
          </a:p>
        </p:txBody>
      </p:sp>
      <p:sp>
        <p:nvSpPr>
          <p:cNvPr id="11" name="Text 9"/>
          <p:cNvSpPr/>
          <p:nvPr/>
        </p:nvSpPr>
        <p:spPr>
          <a:xfrm>
            <a:off x="7370479" y="2117527"/>
            <a:ext cx="4573969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Строк</a:t>
            </a:r>
            <a:endParaRPr lang="en-US" sz="1450" dirty="0"/>
          </a:p>
        </p:txBody>
      </p:sp>
      <p:sp>
        <p:nvSpPr>
          <p:cNvPr id="12" name="Text 10"/>
          <p:cNvSpPr/>
          <p:nvPr/>
        </p:nvSpPr>
        <p:spPr>
          <a:xfrm>
            <a:off x="856931" y="2609056"/>
            <a:ext cx="1317096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1</a:t>
            </a:r>
            <a:endParaRPr lang="en-US" sz="1450" dirty="0"/>
          </a:p>
        </p:txBody>
      </p:sp>
      <p:sp>
        <p:nvSpPr>
          <p:cNvPr id="13" name="Text 11"/>
          <p:cNvSpPr/>
          <p:nvPr/>
        </p:nvSpPr>
        <p:spPr>
          <a:xfrm>
            <a:off x="1942456" y="2609056"/>
            <a:ext cx="5659594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Оголошення і консультація</a:t>
            </a:r>
            <a:endParaRPr lang="en-US" sz="1450" dirty="0"/>
          </a:p>
        </p:txBody>
      </p:sp>
      <p:sp>
        <p:nvSpPr>
          <p:cNvPr id="14" name="Text 12"/>
          <p:cNvSpPr/>
          <p:nvPr/>
        </p:nvSpPr>
        <p:spPr>
          <a:xfrm>
            <a:off x="7370479" y="2609056"/>
            <a:ext cx="4573969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21.07.2026</a:t>
            </a:r>
            <a:endParaRPr lang="en-US" sz="1450" dirty="0"/>
          </a:p>
        </p:txBody>
      </p:sp>
      <p:sp>
        <p:nvSpPr>
          <p:cNvPr id="15" name="Text 13"/>
          <p:cNvSpPr/>
          <p:nvPr/>
        </p:nvSpPr>
        <p:spPr>
          <a:xfrm>
            <a:off x="856931" y="3100586"/>
            <a:ext cx="1317096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2</a:t>
            </a:r>
            <a:endParaRPr lang="en-US" sz="1450" dirty="0"/>
          </a:p>
        </p:txBody>
      </p:sp>
      <p:sp>
        <p:nvSpPr>
          <p:cNvPr id="16" name="Text 14"/>
          <p:cNvSpPr/>
          <p:nvPr/>
        </p:nvSpPr>
        <p:spPr>
          <a:xfrm>
            <a:off x="1942456" y="3100586"/>
            <a:ext cx="5659594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Заповнення Google-форми</a:t>
            </a:r>
            <a:endParaRPr lang="en-US" sz="1450" dirty="0"/>
          </a:p>
        </p:txBody>
      </p:sp>
      <p:sp>
        <p:nvSpPr>
          <p:cNvPr id="17" name="Text 15"/>
          <p:cNvSpPr/>
          <p:nvPr/>
        </p:nvSpPr>
        <p:spPr>
          <a:xfrm>
            <a:off x="7370479" y="3100586"/>
            <a:ext cx="4573969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до 16:00, 31.07.2026</a:t>
            </a:r>
            <a:endParaRPr lang="en-US" sz="1450" dirty="0"/>
          </a:p>
        </p:txBody>
      </p:sp>
      <p:sp>
        <p:nvSpPr>
          <p:cNvPr id="18" name="Text 16"/>
          <p:cNvSpPr/>
          <p:nvPr/>
        </p:nvSpPr>
        <p:spPr>
          <a:xfrm>
            <a:off x="856931" y="3592116"/>
            <a:ext cx="1317096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3</a:t>
            </a:r>
            <a:endParaRPr lang="en-US" sz="1450" dirty="0"/>
          </a:p>
        </p:txBody>
      </p:sp>
      <p:sp>
        <p:nvSpPr>
          <p:cNvPr id="19" name="Text 17"/>
          <p:cNvSpPr/>
          <p:nvPr/>
        </p:nvSpPr>
        <p:spPr>
          <a:xfrm>
            <a:off x="1942456" y="3592116"/>
            <a:ext cx="5659594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Технічна перевірка і уточнення</a:t>
            </a:r>
            <a:endParaRPr lang="en-US" sz="1450" dirty="0"/>
          </a:p>
        </p:txBody>
      </p:sp>
      <p:sp>
        <p:nvSpPr>
          <p:cNvPr id="20" name="Text 18"/>
          <p:cNvSpPr/>
          <p:nvPr/>
        </p:nvSpPr>
        <p:spPr>
          <a:xfrm>
            <a:off x="7370479" y="3592116"/>
            <a:ext cx="4573969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до 03.08.2026</a:t>
            </a:r>
            <a:endParaRPr lang="en-US" sz="1450" dirty="0"/>
          </a:p>
        </p:txBody>
      </p:sp>
      <p:sp>
        <p:nvSpPr>
          <p:cNvPr id="21" name="Text 19"/>
          <p:cNvSpPr/>
          <p:nvPr/>
        </p:nvSpPr>
        <p:spPr>
          <a:xfrm>
            <a:off x="856931" y="4083645"/>
            <a:ext cx="1317096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4</a:t>
            </a:r>
            <a:endParaRPr lang="en-US" sz="1450" dirty="0"/>
          </a:p>
        </p:txBody>
      </p:sp>
      <p:sp>
        <p:nvSpPr>
          <p:cNvPr id="22" name="Text 20"/>
          <p:cNvSpPr/>
          <p:nvPr/>
        </p:nvSpPr>
        <p:spPr>
          <a:xfrm>
            <a:off x="1942456" y="4083645"/>
            <a:ext cx="5659594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Оцінювання</a:t>
            </a:r>
            <a:endParaRPr lang="en-US" sz="1450" dirty="0"/>
          </a:p>
        </p:txBody>
      </p:sp>
      <p:sp>
        <p:nvSpPr>
          <p:cNvPr id="23" name="Text 21"/>
          <p:cNvSpPr/>
          <p:nvPr/>
        </p:nvSpPr>
        <p:spPr>
          <a:xfrm>
            <a:off x="7370479" y="4083645"/>
            <a:ext cx="4573969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до 05.08.2026</a:t>
            </a:r>
            <a:endParaRPr lang="en-US" sz="1450" dirty="0"/>
          </a:p>
        </p:txBody>
      </p:sp>
      <p:sp>
        <p:nvSpPr>
          <p:cNvPr id="24" name="Text 22"/>
          <p:cNvSpPr/>
          <p:nvPr/>
        </p:nvSpPr>
        <p:spPr>
          <a:xfrm>
            <a:off x="856931" y="4575175"/>
            <a:ext cx="1317096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5</a:t>
            </a:r>
            <a:endParaRPr lang="en-US" sz="1450" dirty="0"/>
          </a:p>
        </p:txBody>
      </p:sp>
      <p:sp>
        <p:nvSpPr>
          <p:cNvPr id="25" name="Text 23"/>
          <p:cNvSpPr/>
          <p:nvPr/>
        </p:nvSpPr>
        <p:spPr>
          <a:xfrm>
            <a:off x="1942456" y="4575175"/>
            <a:ext cx="5659594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Оприлюднення результатів</a:t>
            </a:r>
            <a:endParaRPr lang="en-US" sz="1450" dirty="0"/>
          </a:p>
        </p:txBody>
      </p:sp>
      <p:sp>
        <p:nvSpPr>
          <p:cNvPr id="26" name="Text 24"/>
          <p:cNvSpPr/>
          <p:nvPr/>
        </p:nvSpPr>
        <p:spPr>
          <a:xfrm>
            <a:off x="7370479" y="4575175"/>
            <a:ext cx="4573969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до 07.08.2026</a:t>
            </a:r>
            <a:endParaRPr lang="en-US" sz="1450" dirty="0"/>
          </a:p>
        </p:txBody>
      </p:sp>
      <p:sp>
        <p:nvSpPr>
          <p:cNvPr id="27" name="Shape 25"/>
          <p:cNvSpPr/>
          <p:nvPr/>
        </p:nvSpPr>
        <p:spPr>
          <a:xfrm>
            <a:off x="661475" y="5159573"/>
            <a:ext cx="10868745" cy="699195"/>
          </a:xfrm>
          <a:prstGeom prst="roundRect">
            <a:avLst>
              <a:gd name="adj" fmla="val 11354"/>
            </a:avLst>
          </a:prstGeom>
          <a:solidFill>
            <a:srgbClr val="002A80"/>
          </a:solidFill>
          <a:ln/>
        </p:spPr>
      </p:sp>
      <p:pic>
        <p:nvPicPr>
          <p:cNvPr id="2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482" y="5401866"/>
            <a:ext cx="236234" cy="189012"/>
          </a:xfrm>
          <a:prstGeom prst="rect">
            <a:avLst/>
          </a:prstGeom>
        </p:spPr>
      </p:pic>
      <p:sp>
        <p:nvSpPr>
          <p:cNvPr id="29" name="Text 26"/>
          <p:cNvSpPr/>
          <p:nvPr/>
        </p:nvSpPr>
        <p:spPr>
          <a:xfrm>
            <a:off x="1275723" y="5395813"/>
            <a:ext cx="10675075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Час надсилання форми є офіційним часом подання. Не зволікайте до останнього моменту!</a:t>
            </a:r>
            <a:endParaRPr lang="en-US" sz="14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75" y="541933"/>
            <a:ext cx="10868745" cy="614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7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Як подати </a:t>
            </a:r>
            <a:r>
              <a:rPr lang="en-US" sz="3700" b="1" dirty="0" err="1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інформацію</a:t>
            </a:r>
            <a:r>
              <a:rPr lang="en-US" sz="37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:</a:t>
            </a:r>
            <a:endParaRPr lang="uk-UA" sz="3700" b="1" dirty="0">
              <a:solidFill>
                <a:srgbClr val="F2F5FA"/>
              </a:solidFill>
              <a:latin typeface="Geist Bold" pitchFamily="34" charset="0"/>
              <a:ea typeface="Geist Bold" pitchFamily="34" charset="-122"/>
              <a:cs typeface="Geist Bold" pitchFamily="34" charset="-120"/>
            </a:endParaRPr>
          </a:p>
          <a:p>
            <a:pPr marL="0" indent="0" algn="l">
              <a:lnSpc>
                <a:spcPct val="108000"/>
              </a:lnSpc>
              <a:buNone/>
            </a:pPr>
            <a:endParaRPr lang="en-US" sz="37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67" y="1534220"/>
            <a:ext cx="10866761" cy="407779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442691" y="4287400"/>
            <a:ext cx="1639026" cy="98512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80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Отримайте підтвердження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377071" y="4451587"/>
            <a:ext cx="1639025" cy="6567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80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Надішліть форму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5341972" y="4263544"/>
            <a:ext cx="1646392" cy="10159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5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Додайте відкриті підтвердження і докази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3268282" y="4451587"/>
            <a:ext cx="1639025" cy="6567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80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Заповніть поля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1168983" y="4451587"/>
            <a:ext cx="1639025" cy="6567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80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Отримайте посилання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661475" y="5824637"/>
            <a:ext cx="10868745" cy="4913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Усі посилання мають бути відкриті для перегляду. Форму надішліть до </a:t>
            </a:r>
            <a:r>
              <a:rPr lang="en-US" sz="14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16:00, 31.07.2026</a:t>
            </a: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— час відправлення є часом подання заявки.</a:t>
            </a:r>
            <a:endParaRPr lang="en-US" sz="14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75" y="817364"/>
            <a:ext cx="6903269" cy="122852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7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Розділ 1 форми: </a:t>
            </a:r>
            <a:endParaRPr lang="uk-UA" sz="3700" b="1" dirty="0">
              <a:solidFill>
                <a:srgbClr val="F2F5FA"/>
              </a:solidFill>
              <a:latin typeface="Geist Bold" pitchFamily="34" charset="0"/>
              <a:ea typeface="Geist Bold" pitchFamily="34" charset="-122"/>
              <a:cs typeface="Geist Bold" pitchFamily="34" charset="-120"/>
            </a:endParaRPr>
          </a:p>
          <a:p>
            <a:pPr marL="0" indent="0" algn="l">
              <a:lnSpc>
                <a:spcPct val="108000"/>
              </a:lnSpc>
              <a:buNone/>
            </a:pPr>
            <a:r>
              <a:rPr lang="en-US" sz="3700" b="1" dirty="0" err="1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Загальні</a:t>
            </a:r>
            <a:r>
              <a:rPr lang="en-US" sz="37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 відомості</a:t>
            </a:r>
            <a:endParaRPr lang="en-US" sz="37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1475" y="2258516"/>
            <a:ext cx="3357082" cy="166191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77479" y="2472928"/>
            <a:ext cx="2826671" cy="307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Назва та категорія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977479" y="2969022"/>
            <a:ext cx="2826671" cy="7369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Повна назва центру або простору, категорія (центр / простір)</a:t>
            </a:r>
            <a:endParaRPr lang="en-US" sz="14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07563" y="2258516"/>
            <a:ext cx="3357181" cy="166191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523567" y="2472928"/>
            <a:ext cx="2826771" cy="307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Місцезнаходження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4523567" y="2969022"/>
            <a:ext cx="2826771" cy="7369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Громада, район, населений пункт; засновник або базовий заклад</a:t>
            </a:r>
            <a:endParaRPr lang="en-US" sz="14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475" y="4109442"/>
            <a:ext cx="3357082" cy="190758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7479" y="4323854"/>
            <a:ext cx="2826671" cy="307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Контакти</a:t>
            </a:r>
            <a:endParaRPr lang="en-US" sz="1850" dirty="0"/>
          </a:p>
        </p:txBody>
      </p:sp>
      <p:sp>
        <p:nvSpPr>
          <p:cNvPr id="11" name="Text 6"/>
          <p:cNvSpPr/>
          <p:nvPr/>
        </p:nvSpPr>
        <p:spPr>
          <a:xfrm>
            <a:off x="977479" y="4819948"/>
            <a:ext cx="2826671" cy="7369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Електронна адреса заявника, контактна особа, посада, телефон</a:t>
            </a:r>
            <a:endParaRPr lang="en-US" sz="14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07563" y="4109442"/>
            <a:ext cx="3357181" cy="190758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4523567" y="4323854"/>
            <a:ext cx="2826771" cy="307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Додатково</a:t>
            </a:r>
            <a:endParaRPr lang="en-US" sz="1850" dirty="0"/>
          </a:p>
        </p:txBody>
      </p:sp>
      <p:sp>
        <p:nvSpPr>
          <p:cNvPr id="14" name="Text 8"/>
          <p:cNvSpPr/>
          <p:nvPr/>
        </p:nvSpPr>
        <p:spPr>
          <a:xfrm>
            <a:off x="4523567" y="4819948"/>
            <a:ext cx="2826771" cy="9826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Код ЄДРПОУ (або «не застосовується»), дата початку роботи, графік, сайт і сторінки у соцмережах</a:t>
            </a:r>
            <a:endParaRPr lang="en-US" sz="14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2251" y="1676797"/>
            <a:ext cx="3504219" cy="350430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75" y="808831"/>
            <a:ext cx="10868745" cy="614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7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Розділ 2 форми: Кількісні показники</a:t>
            </a:r>
            <a:endParaRPr lang="en-US" sz="3700" dirty="0"/>
          </a:p>
        </p:txBody>
      </p:sp>
      <p:sp>
        <p:nvSpPr>
          <p:cNvPr id="3" name="Shape 1"/>
          <p:cNvSpPr/>
          <p:nvPr/>
        </p:nvSpPr>
        <p:spPr>
          <a:xfrm>
            <a:off x="661475" y="1801118"/>
            <a:ext cx="5339820" cy="1573609"/>
          </a:xfrm>
          <a:prstGeom prst="roundRect">
            <a:avLst>
              <a:gd name="adj" fmla="val 5045"/>
            </a:avLst>
          </a:prstGeom>
          <a:solidFill>
            <a:srgbClr val="101620"/>
          </a:solidFill>
          <a:ln w="19050">
            <a:solidFill>
              <a:srgbClr val="002A80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69531" y="2009180"/>
            <a:ext cx="4923707" cy="307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Команда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69531" y="2429669"/>
            <a:ext cx="4923707" cy="7369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Кількість працівників (в постійному штаті), залучених фахівців (тренери, психологи, молодіжні працівники), активних волонтерів</a:t>
            </a:r>
            <a:endParaRPr lang="en-US" sz="1450" dirty="0"/>
          </a:p>
        </p:txBody>
      </p:sp>
      <p:sp>
        <p:nvSpPr>
          <p:cNvPr id="6" name="Shape 4"/>
          <p:cNvSpPr/>
          <p:nvPr/>
        </p:nvSpPr>
        <p:spPr>
          <a:xfrm>
            <a:off x="6190301" y="1801118"/>
            <a:ext cx="5339919" cy="1573609"/>
          </a:xfrm>
          <a:prstGeom prst="roundRect">
            <a:avLst>
              <a:gd name="adj" fmla="val 5045"/>
            </a:avLst>
          </a:prstGeom>
          <a:solidFill>
            <a:srgbClr val="101620"/>
          </a:solidFill>
          <a:ln w="19050">
            <a:solidFill>
              <a:srgbClr val="002A80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6398358" y="2009180"/>
            <a:ext cx="4923806" cy="307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Заходи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6398358" y="2429669"/>
            <a:ext cx="4923806" cy="4913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Кількість проведених заходів, регулярних програм / клубів / гуртків</a:t>
            </a:r>
            <a:endParaRPr lang="en-US" sz="1450" dirty="0"/>
          </a:p>
        </p:txBody>
      </p:sp>
      <p:sp>
        <p:nvSpPr>
          <p:cNvPr id="9" name="Shape 7"/>
          <p:cNvSpPr/>
          <p:nvPr/>
        </p:nvSpPr>
        <p:spPr>
          <a:xfrm>
            <a:off x="661475" y="3563739"/>
            <a:ext cx="5339820" cy="1327944"/>
          </a:xfrm>
          <a:prstGeom prst="roundRect">
            <a:avLst>
              <a:gd name="adj" fmla="val 5978"/>
            </a:avLst>
          </a:prstGeom>
          <a:solidFill>
            <a:srgbClr val="101620"/>
          </a:solidFill>
          <a:ln w="19050">
            <a:solidFill>
              <a:srgbClr val="002A80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869531" y="3771801"/>
            <a:ext cx="4923707" cy="307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Охоплення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869531" y="4192290"/>
            <a:ext cx="4923707" cy="4913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Унікальні молоді люди офлайн / онлайн, загальна кількість відвідувань</a:t>
            </a:r>
            <a:endParaRPr lang="en-US" sz="1450" dirty="0"/>
          </a:p>
        </p:txBody>
      </p:sp>
      <p:sp>
        <p:nvSpPr>
          <p:cNvPr id="12" name="Shape 10"/>
          <p:cNvSpPr/>
          <p:nvPr/>
        </p:nvSpPr>
        <p:spPr>
          <a:xfrm>
            <a:off x="6190301" y="3563739"/>
            <a:ext cx="5339919" cy="1327944"/>
          </a:xfrm>
          <a:prstGeom prst="roundRect">
            <a:avLst>
              <a:gd name="adj" fmla="val 5978"/>
            </a:avLst>
          </a:prstGeom>
          <a:solidFill>
            <a:srgbClr val="101620"/>
          </a:solidFill>
          <a:ln w="19050">
            <a:solidFill>
              <a:srgbClr val="002A80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6398358" y="3771801"/>
            <a:ext cx="4923806" cy="307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Участь і партнерства</a:t>
            </a:r>
            <a:endParaRPr lang="en-US" sz="1850" dirty="0"/>
          </a:p>
        </p:txBody>
      </p:sp>
      <p:sp>
        <p:nvSpPr>
          <p:cNvPr id="14" name="Text 12"/>
          <p:cNvSpPr/>
          <p:nvPr/>
        </p:nvSpPr>
        <p:spPr>
          <a:xfrm>
            <a:off x="6398358" y="4192290"/>
            <a:ext cx="4923806" cy="4913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Ініціативи молоді, активні партнери, отримані відгуки зворотного зв'язку</a:t>
            </a:r>
            <a:endParaRPr lang="en-US" sz="1450" dirty="0"/>
          </a:p>
        </p:txBody>
      </p:sp>
      <p:sp>
        <p:nvSpPr>
          <p:cNvPr id="15" name="Shape 13"/>
          <p:cNvSpPr/>
          <p:nvPr/>
        </p:nvSpPr>
        <p:spPr>
          <a:xfrm>
            <a:off x="661475" y="5104309"/>
            <a:ext cx="10868745" cy="944860"/>
          </a:xfrm>
          <a:prstGeom prst="roundRect">
            <a:avLst>
              <a:gd name="adj" fmla="val 8402"/>
            </a:avLst>
          </a:prstGeom>
          <a:solidFill>
            <a:srgbClr val="4B3F02"/>
          </a:solidFill>
          <a:ln/>
        </p:spPr>
      </p:sp>
      <p:pic>
        <p:nvPicPr>
          <p:cNvPr id="1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482" y="5346601"/>
            <a:ext cx="236234" cy="189012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1275723" y="5340548"/>
            <a:ext cx="10065490" cy="4913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⚠️</a:t>
            </a:r>
            <a:r>
              <a:rPr lang="en-US" sz="14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Унікальні учасники, відвідування та охоплення публікацій — це різні показники, не змішуйте їх. Якщо показник оціночний — коротко поясніть спосіб розрахунку.</a:t>
            </a:r>
            <a:endParaRPr lang="en-US" sz="14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75" y="1676797"/>
            <a:ext cx="3504219" cy="350430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633201" y="939105"/>
            <a:ext cx="6903269" cy="122852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7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Розділ 3: </a:t>
            </a:r>
            <a:endParaRPr lang="uk-UA" sz="3700" b="1" dirty="0">
              <a:solidFill>
                <a:srgbClr val="F2F5FA"/>
              </a:solidFill>
              <a:latin typeface="Geist Bold" pitchFamily="34" charset="0"/>
              <a:ea typeface="Geist Bold" pitchFamily="34" charset="-122"/>
              <a:cs typeface="Geist Bold" pitchFamily="34" charset="-120"/>
            </a:endParaRPr>
          </a:p>
          <a:p>
            <a:pPr marL="0" indent="0" algn="l">
              <a:lnSpc>
                <a:spcPct val="108000"/>
              </a:lnSpc>
              <a:buNone/>
            </a:pPr>
            <a:r>
              <a:rPr lang="en-US" sz="37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25 критеріїв оцінювання</a:t>
            </a:r>
            <a:endParaRPr lang="en-US" sz="3700" dirty="0"/>
          </a:p>
        </p:txBody>
      </p:sp>
      <p:sp>
        <p:nvSpPr>
          <p:cNvPr id="4" name="Shape 1"/>
          <p:cNvSpPr/>
          <p:nvPr/>
        </p:nvSpPr>
        <p:spPr>
          <a:xfrm>
            <a:off x="4633201" y="2380258"/>
            <a:ext cx="425241" cy="425252"/>
          </a:xfrm>
          <a:prstGeom prst="roundRect">
            <a:avLst>
              <a:gd name="adj" fmla="val 18669"/>
            </a:avLst>
          </a:prstGeom>
          <a:solidFill>
            <a:srgbClr val="101620"/>
          </a:solidFill>
          <a:ln w="19050">
            <a:solidFill>
              <a:srgbClr val="002A8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4704091" y="2408634"/>
            <a:ext cx="283461" cy="36849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2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1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5247449" y="2439293"/>
            <a:ext cx="2719220" cy="307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Текстовий опис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5247449" y="2935387"/>
            <a:ext cx="2719220" cy="9826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Для кожного з 25 критеріїв — текстовий опис </a:t>
            </a:r>
            <a:r>
              <a:rPr lang="en-US" sz="14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до 700 знаків</a:t>
            </a: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із зазначенням результату в цифрах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8202903" y="2380258"/>
            <a:ext cx="425241" cy="425252"/>
          </a:xfrm>
          <a:prstGeom prst="roundRect">
            <a:avLst>
              <a:gd name="adj" fmla="val 18669"/>
            </a:avLst>
          </a:prstGeom>
          <a:solidFill>
            <a:srgbClr val="101620"/>
          </a:solidFill>
          <a:ln w="19050">
            <a:solidFill>
              <a:srgbClr val="002A80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8273793" y="2408634"/>
            <a:ext cx="283461" cy="36849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2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2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8817151" y="2439293"/>
            <a:ext cx="2719319" cy="6141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Критерій 25 — особливий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8817151" y="3242469"/>
            <a:ext cx="2719319" cy="4913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«Кращі практики» — до </a:t>
            </a:r>
            <a:r>
              <a:rPr lang="en-US" sz="14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1000 знаків</a:t>
            </a:r>
            <a:endParaRPr lang="en-US" sz="1450" dirty="0"/>
          </a:p>
        </p:txBody>
      </p:sp>
      <p:sp>
        <p:nvSpPr>
          <p:cNvPr id="12" name="Shape 9"/>
          <p:cNvSpPr/>
          <p:nvPr/>
        </p:nvSpPr>
        <p:spPr>
          <a:xfrm>
            <a:off x="4633201" y="4296073"/>
            <a:ext cx="425241" cy="425252"/>
          </a:xfrm>
          <a:prstGeom prst="roundRect">
            <a:avLst>
              <a:gd name="adj" fmla="val 18669"/>
            </a:avLst>
          </a:prstGeom>
          <a:solidFill>
            <a:srgbClr val="101620"/>
          </a:solidFill>
          <a:ln w="19050">
            <a:solidFill>
              <a:srgbClr val="002A80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4704091" y="4324449"/>
            <a:ext cx="283461" cy="36849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2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3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5247449" y="4355108"/>
            <a:ext cx="2719220" cy="6141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Файли-підтвердження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5247449" y="5158284"/>
            <a:ext cx="2719220" cy="7369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До </a:t>
            </a:r>
            <a:r>
              <a:rPr lang="en-US" sz="14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10 файлів</a:t>
            </a: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(до 10 МБ кожний) в одному загальному полі</a:t>
            </a:r>
            <a:endParaRPr lang="en-US" sz="1450" dirty="0"/>
          </a:p>
        </p:txBody>
      </p:sp>
      <p:sp>
        <p:nvSpPr>
          <p:cNvPr id="16" name="Shape 13"/>
          <p:cNvSpPr/>
          <p:nvPr/>
        </p:nvSpPr>
        <p:spPr>
          <a:xfrm>
            <a:off x="8202903" y="4296073"/>
            <a:ext cx="425241" cy="425252"/>
          </a:xfrm>
          <a:prstGeom prst="roundRect">
            <a:avLst>
              <a:gd name="adj" fmla="val 18669"/>
            </a:avLst>
          </a:prstGeom>
          <a:solidFill>
            <a:srgbClr val="101620"/>
          </a:solidFill>
          <a:ln w="19050">
            <a:solidFill>
              <a:srgbClr val="002A80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8273793" y="4324449"/>
            <a:ext cx="283461" cy="36849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2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4</a:t>
            </a:r>
            <a:endParaRPr lang="en-US" sz="2200" dirty="0"/>
          </a:p>
        </p:txBody>
      </p:sp>
      <p:sp>
        <p:nvSpPr>
          <p:cNvPr id="18" name="Text 15"/>
          <p:cNvSpPr/>
          <p:nvPr/>
        </p:nvSpPr>
        <p:spPr>
          <a:xfrm>
            <a:off x="8817151" y="4355108"/>
            <a:ext cx="2719319" cy="307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Пишіть конкретно</a:t>
            </a:r>
            <a:endParaRPr lang="en-US" sz="1850" dirty="0"/>
          </a:p>
        </p:txBody>
      </p:sp>
      <p:sp>
        <p:nvSpPr>
          <p:cNvPr id="19" name="Text 16"/>
          <p:cNvSpPr/>
          <p:nvPr/>
        </p:nvSpPr>
        <p:spPr>
          <a:xfrm>
            <a:off x="8817151" y="4851202"/>
            <a:ext cx="2719319" cy="7369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Що робили, скільки разів, скільки людей охопили, який результат</a:t>
            </a:r>
            <a:endParaRPr lang="en-US" sz="14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75" y="1412677"/>
            <a:ext cx="10868745" cy="614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7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Критерії: Організація та команда</a:t>
            </a:r>
            <a:endParaRPr lang="en-US" sz="3700" dirty="0"/>
          </a:p>
        </p:txBody>
      </p:sp>
      <p:sp>
        <p:nvSpPr>
          <p:cNvPr id="3" name="Shape 1"/>
          <p:cNvSpPr/>
          <p:nvPr/>
        </p:nvSpPr>
        <p:spPr>
          <a:xfrm>
            <a:off x="661475" y="2523034"/>
            <a:ext cx="5203794" cy="2709664"/>
          </a:xfrm>
          <a:prstGeom prst="roundRect">
            <a:avLst>
              <a:gd name="adj" fmla="val 2930"/>
            </a:avLst>
          </a:prstGeom>
          <a:noFill/>
          <a:ln w="635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661475" y="3263404"/>
            <a:ext cx="5203794" cy="11814"/>
          </a:xfrm>
          <a:prstGeom prst="rect">
            <a:avLst/>
          </a:prstGeom>
          <a:solidFill>
            <a:srgbClr val="FFFFFF">
              <a:alpha val="24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661475" y="3754934"/>
            <a:ext cx="5203794" cy="11814"/>
          </a:xfrm>
          <a:prstGeom prst="rect">
            <a:avLst/>
          </a:prstGeom>
          <a:solidFill>
            <a:srgbClr val="FFFFFF">
              <a:alpha val="24000"/>
            </a:srgbClr>
          </a:solidFill>
          <a:ln/>
        </p:spPr>
      </p:sp>
      <p:sp>
        <p:nvSpPr>
          <p:cNvPr id="6" name="Shape 4"/>
          <p:cNvSpPr/>
          <p:nvPr/>
        </p:nvSpPr>
        <p:spPr>
          <a:xfrm>
            <a:off x="661475" y="4246463"/>
            <a:ext cx="5203794" cy="11814"/>
          </a:xfrm>
          <a:prstGeom prst="rect">
            <a:avLst/>
          </a:prstGeom>
          <a:solidFill>
            <a:srgbClr val="FFFFFF">
              <a:alpha val="24000"/>
            </a:srgbClr>
          </a:solidFill>
          <a:ln/>
        </p:spPr>
      </p:sp>
      <p:sp>
        <p:nvSpPr>
          <p:cNvPr id="7" name="Shape 5"/>
          <p:cNvSpPr/>
          <p:nvPr/>
        </p:nvSpPr>
        <p:spPr>
          <a:xfrm>
            <a:off x="661475" y="4737993"/>
            <a:ext cx="5203794" cy="11814"/>
          </a:xfrm>
          <a:prstGeom prst="rect">
            <a:avLst/>
          </a:prstGeom>
          <a:solidFill>
            <a:srgbClr val="FFFFFF">
              <a:alpha val="24000"/>
            </a:srgbClr>
          </a:solidFill>
          <a:ln/>
        </p:spPr>
      </p:sp>
      <p:sp>
        <p:nvSpPr>
          <p:cNvPr id="8" name="Shape 6"/>
          <p:cNvSpPr/>
          <p:nvPr/>
        </p:nvSpPr>
        <p:spPr>
          <a:xfrm>
            <a:off x="1337535" y="2523034"/>
            <a:ext cx="11814" cy="2709664"/>
          </a:xfrm>
          <a:prstGeom prst="rect">
            <a:avLst/>
          </a:prstGeom>
          <a:solidFill>
            <a:srgbClr val="FFFFFF">
              <a:alpha val="24000"/>
            </a:srgbClr>
          </a:solidFill>
          <a:ln/>
        </p:spPr>
      </p:sp>
      <p:sp>
        <p:nvSpPr>
          <p:cNvPr id="9" name="Shape 7"/>
          <p:cNvSpPr/>
          <p:nvPr/>
        </p:nvSpPr>
        <p:spPr>
          <a:xfrm>
            <a:off x="4853957" y="2523034"/>
            <a:ext cx="11814" cy="2709664"/>
          </a:xfrm>
          <a:prstGeom prst="rect">
            <a:avLst/>
          </a:prstGeom>
          <a:solidFill>
            <a:srgbClr val="FFFFFF">
              <a:alpha val="24000"/>
            </a:srgbClr>
          </a:solidFill>
          <a:ln/>
        </p:spPr>
      </p:sp>
      <p:sp>
        <p:nvSpPr>
          <p:cNvPr id="10" name="Shape 8"/>
          <p:cNvSpPr/>
          <p:nvPr/>
        </p:nvSpPr>
        <p:spPr>
          <a:xfrm>
            <a:off x="667924" y="2529384"/>
            <a:ext cx="669611" cy="734020"/>
          </a:xfrm>
          <a:prstGeom prst="rect">
            <a:avLst/>
          </a:prstGeom>
          <a:solidFill>
            <a:srgbClr val="6296FF"/>
          </a:solidFill>
          <a:ln/>
        </p:spPr>
      </p:sp>
      <p:sp>
        <p:nvSpPr>
          <p:cNvPr id="11" name="Text 9"/>
          <p:cNvSpPr/>
          <p:nvPr/>
        </p:nvSpPr>
        <p:spPr>
          <a:xfrm>
            <a:off x="856931" y="2649141"/>
            <a:ext cx="898006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b="1" dirty="0">
                <a:solidFill>
                  <a:srgbClr val="272525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№</a:t>
            </a:r>
            <a:endParaRPr lang="en-US" sz="1450" dirty="0"/>
          </a:p>
        </p:txBody>
      </p:sp>
      <p:sp>
        <p:nvSpPr>
          <p:cNvPr id="12" name="Shape 10"/>
          <p:cNvSpPr/>
          <p:nvPr/>
        </p:nvSpPr>
        <p:spPr>
          <a:xfrm>
            <a:off x="1337535" y="2529384"/>
            <a:ext cx="3516423" cy="734020"/>
          </a:xfrm>
          <a:prstGeom prst="rect">
            <a:avLst/>
          </a:prstGeom>
          <a:solidFill>
            <a:srgbClr val="6296FF"/>
          </a:solidFill>
          <a:ln/>
        </p:spPr>
      </p:sp>
      <p:sp>
        <p:nvSpPr>
          <p:cNvPr id="13" name="Text 11"/>
          <p:cNvSpPr/>
          <p:nvPr/>
        </p:nvSpPr>
        <p:spPr>
          <a:xfrm>
            <a:off x="1529716" y="2649141"/>
            <a:ext cx="3741644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b="1" dirty="0">
                <a:solidFill>
                  <a:srgbClr val="272525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Критерій</a:t>
            </a:r>
            <a:endParaRPr lang="en-US" sz="1450" dirty="0"/>
          </a:p>
        </p:txBody>
      </p:sp>
      <p:sp>
        <p:nvSpPr>
          <p:cNvPr id="14" name="Shape 12"/>
          <p:cNvSpPr/>
          <p:nvPr/>
        </p:nvSpPr>
        <p:spPr>
          <a:xfrm>
            <a:off x="4853957" y="2529384"/>
            <a:ext cx="1004962" cy="734020"/>
          </a:xfrm>
          <a:prstGeom prst="rect">
            <a:avLst/>
          </a:prstGeom>
          <a:solidFill>
            <a:srgbClr val="6296FF"/>
          </a:solidFill>
          <a:ln/>
        </p:spPr>
      </p:sp>
      <p:sp>
        <p:nvSpPr>
          <p:cNvPr id="15" name="Text 13"/>
          <p:cNvSpPr/>
          <p:nvPr/>
        </p:nvSpPr>
        <p:spPr>
          <a:xfrm>
            <a:off x="5046139" y="2649141"/>
            <a:ext cx="623773" cy="4913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b="1" dirty="0">
                <a:solidFill>
                  <a:srgbClr val="272525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Макс. балів</a:t>
            </a:r>
            <a:endParaRPr lang="en-US" sz="1450" dirty="0"/>
          </a:p>
        </p:txBody>
      </p:sp>
      <p:sp>
        <p:nvSpPr>
          <p:cNvPr id="16" name="Text 14"/>
          <p:cNvSpPr/>
          <p:nvPr/>
        </p:nvSpPr>
        <p:spPr>
          <a:xfrm>
            <a:off x="856931" y="3386336"/>
            <a:ext cx="898006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1</a:t>
            </a:r>
            <a:endParaRPr lang="en-US" sz="1450" dirty="0"/>
          </a:p>
        </p:txBody>
      </p:sp>
      <p:sp>
        <p:nvSpPr>
          <p:cNvPr id="17" name="Text 15"/>
          <p:cNvSpPr/>
          <p:nvPr/>
        </p:nvSpPr>
        <p:spPr>
          <a:xfrm>
            <a:off x="1529716" y="3386336"/>
            <a:ext cx="3741644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Підготовка команди</a:t>
            </a:r>
            <a:endParaRPr lang="en-US" sz="1450" dirty="0"/>
          </a:p>
        </p:txBody>
      </p:sp>
      <p:sp>
        <p:nvSpPr>
          <p:cNvPr id="18" name="Text 16"/>
          <p:cNvSpPr/>
          <p:nvPr/>
        </p:nvSpPr>
        <p:spPr>
          <a:xfrm>
            <a:off x="4741347" y="3386336"/>
            <a:ext cx="1233357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5</a:t>
            </a:r>
            <a:endParaRPr lang="en-US" sz="1450" dirty="0"/>
          </a:p>
        </p:txBody>
      </p:sp>
      <p:sp>
        <p:nvSpPr>
          <p:cNvPr id="19" name="Text 17"/>
          <p:cNvSpPr/>
          <p:nvPr/>
        </p:nvSpPr>
        <p:spPr>
          <a:xfrm>
            <a:off x="856931" y="3877866"/>
            <a:ext cx="898006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2</a:t>
            </a:r>
            <a:endParaRPr lang="en-US" sz="1450" dirty="0"/>
          </a:p>
        </p:txBody>
      </p:sp>
      <p:sp>
        <p:nvSpPr>
          <p:cNvPr id="20" name="Text 18"/>
          <p:cNvSpPr/>
          <p:nvPr/>
        </p:nvSpPr>
        <p:spPr>
          <a:xfrm>
            <a:off x="1529716" y="3877866"/>
            <a:ext cx="3741644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Інформаційна відкритість</a:t>
            </a:r>
            <a:endParaRPr lang="en-US" sz="1450" dirty="0"/>
          </a:p>
        </p:txBody>
      </p:sp>
      <p:sp>
        <p:nvSpPr>
          <p:cNvPr id="21" name="Text 19"/>
          <p:cNvSpPr/>
          <p:nvPr/>
        </p:nvSpPr>
        <p:spPr>
          <a:xfrm>
            <a:off x="4741347" y="3877866"/>
            <a:ext cx="1233357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5</a:t>
            </a:r>
            <a:endParaRPr lang="en-US" sz="1450" dirty="0"/>
          </a:p>
        </p:txBody>
      </p:sp>
      <p:sp>
        <p:nvSpPr>
          <p:cNvPr id="22" name="Text 20"/>
          <p:cNvSpPr/>
          <p:nvPr/>
        </p:nvSpPr>
        <p:spPr>
          <a:xfrm>
            <a:off x="856931" y="4369395"/>
            <a:ext cx="898006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3</a:t>
            </a:r>
            <a:endParaRPr lang="en-US" sz="1450" dirty="0"/>
          </a:p>
        </p:txBody>
      </p:sp>
      <p:sp>
        <p:nvSpPr>
          <p:cNvPr id="23" name="Text 21"/>
          <p:cNvSpPr/>
          <p:nvPr/>
        </p:nvSpPr>
        <p:spPr>
          <a:xfrm>
            <a:off x="1529716" y="4369395"/>
            <a:ext cx="3741644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Графік і регулярність роботи</a:t>
            </a:r>
            <a:endParaRPr lang="en-US" sz="1450" dirty="0"/>
          </a:p>
        </p:txBody>
      </p:sp>
      <p:sp>
        <p:nvSpPr>
          <p:cNvPr id="24" name="Text 22"/>
          <p:cNvSpPr/>
          <p:nvPr/>
        </p:nvSpPr>
        <p:spPr>
          <a:xfrm>
            <a:off x="4741347" y="4369395"/>
            <a:ext cx="1233357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5</a:t>
            </a:r>
            <a:endParaRPr lang="en-US" sz="1450" dirty="0"/>
          </a:p>
        </p:txBody>
      </p:sp>
      <p:sp>
        <p:nvSpPr>
          <p:cNvPr id="25" name="Text 23"/>
          <p:cNvSpPr/>
          <p:nvPr/>
        </p:nvSpPr>
        <p:spPr>
          <a:xfrm>
            <a:off x="856931" y="4860925"/>
            <a:ext cx="898006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20</a:t>
            </a:r>
            <a:endParaRPr lang="en-US" sz="1450" dirty="0"/>
          </a:p>
        </p:txBody>
      </p:sp>
      <p:sp>
        <p:nvSpPr>
          <p:cNvPr id="26" name="Text 24"/>
          <p:cNvSpPr/>
          <p:nvPr/>
        </p:nvSpPr>
        <p:spPr>
          <a:xfrm>
            <a:off x="1529716" y="4860925"/>
            <a:ext cx="3741644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Розвиток команди</a:t>
            </a:r>
            <a:endParaRPr lang="en-US" sz="1450" dirty="0"/>
          </a:p>
        </p:txBody>
      </p:sp>
      <p:sp>
        <p:nvSpPr>
          <p:cNvPr id="27" name="Text 25"/>
          <p:cNvSpPr/>
          <p:nvPr/>
        </p:nvSpPr>
        <p:spPr>
          <a:xfrm>
            <a:off x="4741347" y="4860925"/>
            <a:ext cx="1233357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5</a:t>
            </a:r>
            <a:endParaRPr lang="en-US" sz="1450" dirty="0"/>
          </a:p>
        </p:txBody>
      </p:sp>
      <p:sp>
        <p:nvSpPr>
          <p:cNvPr id="28" name="Text 26"/>
          <p:cNvSpPr/>
          <p:nvPr/>
        </p:nvSpPr>
        <p:spPr>
          <a:xfrm>
            <a:off x="6332776" y="2499420"/>
            <a:ext cx="5203794" cy="307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На що звернути увагу</a:t>
            </a:r>
            <a:endParaRPr lang="en-US" sz="1850" dirty="0"/>
          </a:p>
        </p:txBody>
      </p:sp>
      <p:sp>
        <p:nvSpPr>
          <p:cNvPr id="29" name="Text 27"/>
          <p:cNvSpPr/>
          <p:nvPr/>
        </p:nvSpPr>
        <p:spPr>
          <a:xfrm>
            <a:off x="6332776" y="2995513"/>
            <a:ext cx="5203794" cy="205978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spcAft>
                <a:spcPts val="1300"/>
              </a:spcAft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Опишіть кваліфікацію команди, навчання та тренінги, які пройшли співробітники. Вкажіть конкретні підвищення кваліфікації у звітному періоді.</a:t>
            </a:r>
            <a:endParaRPr lang="en-US" sz="1450" dirty="0"/>
          </a:p>
          <a:p>
            <a:pPr marL="0" indent="0" algn="l">
              <a:lnSpc>
                <a:spcPct val="108000"/>
              </a:lnSpc>
              <a:spcAft>
                <a:spcPts val="1300"/>
              </a:spcAft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Для критерію «Інформаційна відкритість» надайте посилання на актуальні сторінки у соцмережах і сайт.</a:t>
            </a:r>
            <a:endParaRPr lang="en-US" sz="1450" dirty="0"/>
          </a:p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Графік роботи підтверджуйте розкладом або скріншотом оголошення.</a:t>
            </a:r>
            <a:endParaRPr lang="en-US" sz="14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6296F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1203</Words>
  <Application>Microsoft Office PowerPoint</Application>
  <PresentationFormat>Широкоэкранный</PresentationFormat>
  <Paragraphs>269</Paragraphs>
  <Slides>20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Geist Bold</vt:lpstr>
      <vt:lpstr>Calibri</vt:lpstr>
      <vt:lpstr>Twemoji Mozilla</vt:lpstr>
      <vt:lpstr>Geist</vt:lpstr>
      <vt:lpstr>Geist Light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slavzaz</dc:creator>
  <cp:lastModifiedBy>Александр Кашлаков</cp:lastModifiedBy>
  <cp:revision>2</cp:revision>
  <dcterms:created xsi:type="dcterms:W3CDTF">2026-07-20T18:56:43Z</dcterms:created>
  <dcterms:modified xsi:type="dcterms:W3CDTF">2026-07-20T19:13:04Z</dcterms:modified>
</cp:coreProperties>
</file>